
<file path=[Content_Types].xml><?xml version="1.0" encoding="utf-8"?>
<Types xmlns="http://schemas.openxmlformats.org/package/2006/content-types">
  <Default Extension="1" ContentType="image/jpeg"/>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9" r:id="rId2"/>
    <p:sldId id="258" r:id="rId3"/>
    <p:sldId id="256" r:id="rId4"/>
    <p:sldId id="261" r:id="rId5"/>
    <p:sldId id="266" r:id="rId6"/>
    <p:sldId id="270" r:id="rId7"/>
    <p:sldId id="271" r:id="rId8"/>
    <p:sldId id="272" r:id="rId9"/>
    <p:sldId id="275" r:id="rId10"/>
    <p:sldId id="276" r:id="rId11"/>
    <p:sldId id="277" r:id="rId12"/>
    <p:sldId id="278" r:id="rId13"/>
    <p:sldId id="268" r:id="rId14"/>
    <p:sldId id="279" r:id="rId15"/>
    <p:sldId id="280" r:id="rId16"/>
    <p:sldId id="281" r:id="rId17"/>
    <p:sldId id="290" r:id="rId18"/>
    <p:sldId id="291" r:id="rId19"/>
    <p:sldId id="292" r:id="rId20"/>
    <p:sldId id="293" r:id="rId21"/>
    <p:sldId id="282" r:id="rId22"/>
    <p:sldId id="283" r:id="rId23"/>
    <p:sldId id="284" r:id="rId24"/>
    <p:sldId id="285" r:id="rId25"/>
    <p:sldId id="286" r:id="rId26"/>
    <p:sldId id="287" r:id="rId27"/>
    <p:sldId id="288"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72" autoAdjust="0"/>
  </p:normalViewPr>
  <p:slideViewPr>
    <p:cSldViewPr snapToGrid="0">
      <p:cViewPr varScale="1">
        <p:scale>
          <a:sx n="78" d="100"/>
          <a:sy n="78" d="100"/>
        </p:scale>
        <p:origin x="-9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41586-0033-4D6F-B694-2F3DB6661281}"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5F8542-9656-4E2E-9E64-7A1E6AB19A64}" type="slidenum">
              <a:rPr lang="en-US" smtClean="0"/>
              <a:t>‹#›</a:t>
            </a:fld>
            <a:endParaRPr lang="en-US"/>
          </a:p>
        </p:txBody>
      </p:sp>
    </p:spTree>
    <p:extLst>
      <p:ext uri="{BB962C8B-B14F-4D97-AF65-F5344CB8AC3E}">
        <p14:creationId xmlns:p14="http://schemas.microsoft.com/office/powerpoint/2010/main" val="3832908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F8542-9656-4E2E-9E64-7A1E6AB19A64}" type="slidenum">
              <a:rPr lang="en-US" smtClean="0"/>
              <a:t>1</a:t>
            </a:fld>
            <a:endParaRPr lang="en-US"/>
          </a:p>
        </p:txBody>
      </p:sp>
    </p:spTree>
    <p:extLst>
      <p:ext uri="{BB962C8B-B14F-4D97-AF65-F5344CB8AC3E}">
        <p14:creationId xmlns:p14="http://schemas.microsoft.com/office/powerpoint/2010/main" val="27594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5F8542-9656-4E2E-9E64-7A1E6AB19A64}" type="slidenum">
              <a:rPr lang="en-US" smtClean="0"/>
              <a:t>3</a:t>
            </a:fld>
            <a:endParaRPr lang="en-US"/>
          </a:p>
        </p:txBody>
      </p:sp>
    </p:spTree>
    <p:extLst>
      <p:ext uri="{BB962C8B-B14F-4D97-AF65-F5344CB8AC3E}">
        <p14:creationId xmlns:p14="http://schemas.microsoft.com/office/powerpoint/2010/main" val="2967485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6C81-DB3A-3295-F27C-CC228480DF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DDE814-B034-D986-1442-84CDF2CC7F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CDA80A-5CA3-6855-B1B7-568BF7813273}"/>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5" name="Footer Placeholder 4">
            <a:extLst>
              <a:ext uri="{FF2B5EF4-FFF2-40B4-BE49-F238E27FC236}">
                <a16:creationId xmlns:a16="http://schemas.microsoft.com/office/drawing/2014/main" id="{CD13B433-AA3B-43DC-F4C6-8F2AAA0AD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7333F-8806-4AAA-0C27-C838CE4B58EF}"/>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1166615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1EB5-AE22-EFCA-8863-10023F5537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15C2D8-F00E-BD07-C5FE-F96A5B9015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48423-9A7F-C065-1960-D52305B87C1E}"/>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5" name="Footer Placeholder 4">
            <a:extLst>
              <a:ext uri="{FF2B5EF4-FFF2-40B4-BE49-F238E27FC236}">
                <a16:creationId xmlns:a16="http://schemas.microsoft.com/office/drawing/2014/main" id="{E564B22C-6C2B-D6AA-7C4A-3CF663CE4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D320C-E20D-3944-4D45-E013A6E51802}"/>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2998282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4FDE74-5493-220C-787E-C0C4CFAC2B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EBFBC9-9443-1E19-A093-ED783EB815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6EC99-B2D6-F210-0D84-9C4E8918268A}"/>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5" name="Footer Placeholder 4">
            <a:extLst>
              <a:ext uri="{FF2B5EF4-FFF2-40B4-BE49-F238E27FC236}">
                <a16:creationId xmlns:a16="http://schemas.microsoft.com/office/drawing/2014/main" id="{B5304BE3-58F6-D212-391D-B75A66528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46137-B7FE-BE38-C309-5D5BE1085065}"/>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3264936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654E-5AA3-6C2B-8337-945FD579AC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DDC9B7-840C-84D6-C122-E66C25406F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8A4B0-FE14-9BE5-AA29-2CC2D0EFABB1}"/>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5" name="Footer Placeholder 4">
            <a:extLst>
              <a:ext uri="{FF2B5EF4-FFF2-40B4-BE49-F238E27FC236}">
                <a16:creationId xmlns:a16="http://schemas.microsoft.com/office/drawing/2014/main" id="{770C5FF0-AC31-6CA7-8397-C8D39E4AB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B5537-8B7E-B84A-6D06-58CDEF45A24C}"/>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2500668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5710-048B-352E-7460-16AADCDB66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7E55BB-559D-3219-E0C1-FB0CB26C79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0A4CF8-3804-9DB0-756A-252EE737D31B}"/>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5" name="Footer Placeholder 4">
            <a:extLst>
              <a:ext uri="{FF2B5EF4-FFF2-40B4-BE49-F238E27FC236}">
                <a16:creationId xmlns:a16="http://schemas.microsoft.com/office/drawing/2014/main" id="{575B53AC-64A8-E377-AA87-9F002078A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48DFB-A955-963E-A1A7-0AF5E97AE5CC}"/>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1453765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D1C9-2CDD-D87F-494E-707EC9119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4F539-B23C-3553-2D9C-B635655501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CE8316-CF25-5665-A5CC-DACFE34A73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FE2EFB-2D92-E0F7-B986-99AFB4FAE413}"/>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6" name="Footer Placeholder 5">
            <a:extLst>
              <a:ext uri="{FF2B5EF4-FFF2-40B4-BE49-F238E27FC236}">
                <a16:creationId xmlns:a16="http://schemas.microsoft.com/office/drawing/2014/main" id="{7AEFA06A-ED38-21BC-49DC-8B13CEDD0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8A9E09-2C57-D8D8-DCE1-A603E4398608}"/>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2699870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3723-378C-B039-9F5A-CB9AA53EDF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35D2D7-4E65-7F9D-BA32-7CF371C14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5EC301-3F16-8F30-8681-C7F690BFFF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5CD31E-ECD3-325F-9932-59AD67236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1898C0-3BCC-D52D-F4D0-B2ADAEB729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7F59DC-D4EA-0ECC-5BF7-2FFE1B19F5B2}"/>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8" name="Footer Placeholder 7">
            <a:extLst>
              <a:ext uri="{FF2B5EF4-FFF2-40B4-BE49-F238E27FC236}">
                <a16:creationId xmlns:a16="http://schemas.microsoft.com/office/drawing/2014/main" id="{1421BA41-5F72-9D74-86B7-8701BB4E8C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402AA3-6217-A596-314B-964A2F1C4DF7}"/>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323193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78B9-BF1D-0E4F-6174-FECA535DF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758825-8DAD-CE22-F3B6-EA52FE73A3AB}"/>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4" name="Footer Placeholder 3">
            <a:extLst>
              <a:ext uri="{FF2B5EF4-FFF2-40B4-BE49-F238E27FC236}">
                <a16:creationId xmlns:a16="http://schemas.microsoft.com/office/drawing/2014/main" id="{6968F538-2515-3AFB-6761-A37426CE4F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A24858-9F7B-DDD7-276F-D33FD0CE706D}"/>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4110290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F29347-E425-CBE7-3707-7CE0C27FBBBF}"/>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3" name="Footer Placeholder 2">
            <a:extLst>
              <a:ext uri="{FF2B5EF4-FFF2-40B4-BE49-F238E27FC236}">
                <a16:creationId xmlns:a16="http://schemas.microsoft.com/office/drawing/2014/main" id="{E3057992-2546-8C03-BFF0-54CAED5E64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97A08F-C86E-72D2-4CC3-8A52DB2280B7}"/>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1752902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BA0E-1C36-8E1C-14A3-54831EB66B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DC4BB6-C979-0748-BCA6-581027ACF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2E04C9-FD06-7CBA-7E44-0C7C0C6BF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E32A9C-5D09-4D40-C5F6-9E4CB1BDCE96}"/>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6" name="Footer Placeholder 5">
            <a:extLst>
              <a:ext uri="{FF2B5EF4-FFF2-40B4-BE49-F238E27FC236}">
                <a16:creationId xmlns:a16="http://schemas.microsoft.com/office/drawing/2014/main" id="{F069C124-1A3E-52FC-BCCD-EFB3CECE7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49B9C-158E-93D2-F02A-462106977672}"/>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1158670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0D75-0B52-9609-1FDA-064B0F3A13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69887A-7576-EC0E-3EDF-8440C7FEFC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225A92-702C-7910-5003-2A4BA88AE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72090A-8EDD-3DC7-9EAA-03FE4036828E}"/>
              </a:ext>
            </a:extLst>
          </p:cNvPr>
          <p:cNvSpPr>
            <a:spLocks noGrp="1"/>
          </p:cNvSpPr>
          <p:nvPr>
            <p:ph type="dt" sz="half" idx="10"/>
          </p:nvPr>
        </p:nvSpPr>
        <p:spPr/>
        <p:txBody>
          <a:bodyPr/>
          <a:lstStyle/>
          <a:p>
            <a:fld id="{E580C473-081B-41B8-BEC3-3A74AFDFE7DF}" type="datetimeFigureOut">
              <a:rPr lang="en-US" smtClean="0"/>
              <a:t>5/5/2024</a:t>
            </a:fld>
            <a:endParaRPr lang="en-US"/>
          </a:p>
        </p:txBody>
      </p:sp>
      <p:sp>
        <p:nvSpPr>
          <p:cNvPr id="6" name="Footer Placeholder 5">
            <a:extLst>
              <a:ext uri="{FF2B5EF4-FFF2-40B4-BE49-F238E27FC236}">
                <a16:creationId xmlns:a16="http://schemas.microsoft.com/office/drawing/2014/main" id="{DAF87489-7BFD-5DB8-8C99-7AE383CE81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DD3167-1A4F-3B25-64F9-C11C5E228F3C}"/>
              </a:ext>
            </a:extLst>
          </p:cNvPr>
          <p:cNvSpPr>
            <a:spLocks noGrp="1"/>
          </p:cNvSpPr>
          <p:nvPr>
            <p:ph type="sldNum" sz="quarter" idx="12"/>
          </p:nvPr>
        </p:nvSpPr>
        <p:spPr/>
        <p:txBody>
          <a:bodyPr/>
          <a:lstStyle/>
          <a:p>
            <a:fld id="{36900CBE-6E8D-4304-B238-070B409B66B7}" type="slidenum">
              <a:rPr lang="en-US" smtClean="0"/>
              <a:t>‹#›</a:t>
            </a:fld>
            <a:endParaRPr lang="en-US"/>
          </a:p>
        </p:txBody>
      </p:sp>
    </p:spTree>
    <p:extLst>
      <p:ext uri="{BB962C8B-B14F-4D97-AF65-F5344CB8AC3E}">
        <p14:creationId xmlns:p14="http://schemas.microsoft.com/office/powerpoint/2010/main" val="695638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C98BA6-179C-6CAF-7309-CB186C24E9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6477B9-E56A-BD96-8BD9-090C0005E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451BF-FFED-E782-46E0-411FEE0E5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80C473-081B-41B8-BEC3-3A74AFDFE7DF}" type="datetimeFigureOut">
              <a:rPr lang="en-US" smtClean="0"/>
              <a:t>5/5/2024</a:t>
            </a:fld>
            <a:endParaRPr lang="en-US"/>
          </a:p>
        </p:txBody>
      </p:sp>
      <p:sp>
        <p:nvSpPr>
          <p:cNvPr id="5" name="Footer Placeholder 4">
            <a:extLst>
              <a:ext uri="{FF2B5EF4-FFF2-40B4-BE49-F238E27FC236}">
                <a16:creationId xmlns:a16="http://schemas.microsoft.com/office/drawing/2014/main" id="{16B7B108-186D-4DD9-92E5-47D4638C87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256DEE5-749D-1FF1-FFE2-7277815E6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900CBE-6E8D-4304-B238-070B409B66B7}" type="slidenum">
              <a:rPr lang="en-US" smtClean="0"/>
              <a:t>‹#›</a:t>
            </a:fld>
            <a:endParaRPr lang="en-US"/>
          </a:p>
        </p:txBody>
      </p:sp>
    </p:spTree>
    <p:extLst>
      <p:ext uri="{BB962C8B-B14F-4D97-AF65-F5344CB8AC3E}">
        <p14:creationId xmlns:p14="http://schemas.microsoft.com/office/powerpoint/2010/main" val="4082978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17.jp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17.jp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opentextbc.ca/studentsuccess/chapter/adult-learning/" TargetMode="External"/><Relationship Id="rId2"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17/06/relationships/model3d" Target="../media/model3d3.glb"/><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opentextbc.ca/studentsuccess/chapter/adult-learning/" TargetMode="External"/><Relationship Id="rId7" Type="http://schemas.openxmlformats.org/officeDocument/2006/relationships/image" Target="../media/image27.png"/><Relationship Id="rId2"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17/06/relationships/model3d" Target="../media/model3d3.glb"/><Relationship Id="rId4" Type="http://schemas.openxmlformats.org/officeDocument/2006/relationships/hyperlink" Target="https://creativecommons.org/licenses/by/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opentextbc.ca/studentsuccess/chapter/adult-learning/" TargetMode="External"/><Relationship Id="rId2"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28.png"/><Relationship Id="rId5" Type="http://schemas.microsoft.com/office/2017/06/relationships/model3d" Target="../media/model3d3.glb"/><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opentextbc.ca/studentsuccess/chapter/adult-learning/" TargetMode="External"/><Relationship Id="rId7" Type="http://schemas.openxmlformats.org/officeDocument/2006/relationships/image" Target="../media/image30.png"/><Relationship Id="rId2"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17/06/relationships/model3d" Target="../media/model3d3.glb"/><Relationship Id="rId4" Type="http://schemas.openxmlformats.org/officeDocument/2006/relationships/hyperlink" Target="https://creativecommons.org/licenses/by/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rawpixel.com/image/53536/free-photo-image-time-clock-alarm" TargetMode="External"/><Relationship Id="rId2" Type="http://schemas.openxmlformats.org/officeDocument/2006/relationships/image" Target="../media/image31.1"/><Relationship Id="rId1" Type="http://schemas.openxmlformats.org/officeDocument/2006/relationships/slideLayout" Target="../slideLayouts/slideLayout1.xml"/><Relationship Id="rId5" Type="http://schemas.openxmlformats.org/officeDocument/2006/relationships/image" Target="../media/image32.png"/><Relationship Id="rId4" Type="http://schemas.microsoft.com/office/2017/06/relationships/model3d" Target="../media/model3d3.glb"/></Relationships>
</file>

<file path=ppt/slides/_rels/slide18.xml.rels><?xml version="1.0" encoding="UTF-8" standalone="yes"?>
<Relationships xmlns="http://schemas.openxmlformats.org/package/2006/relationships"><Relationship Id="rId3" Type="http://schemas.openxmlformats.org/officeDocument/2006/relationships/hyperlink" Target="https://www.rawpixel.com/image/53536/free-photo-image-time-clock-alarm" TargetMode="External"/><Relationship Id="rId2" Type="http://schemas.openxmlformats.org/officeDocument/2006/relationships/image" Target="../media/image31.1"/><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10.png"/><Relationship Id="rId4" Type="http://schemas.microsoft.com/office/2017/06/relationships/model3d" Target="../media/model3d3.glb"/></Relationships>
</file>

<file path=ppt/slides/_rels/slide19.xml.rels><?xml version="1.0" encoding="UTF-8" standalone="yes"?>
<Relationships xmlns="http://schemas.openxmlformats.org/package/2006/relationships"><Relationship Id="rId3" Type="http://schemas.openxmlformats.org/officeDocument/2006/relationships/hyperlink" Target="https://www.rawpixel.com/image/53536/free-photo-image-time-clock-alarm" TargetMode="External"/><Relationship Id="rId2" Type="http://schemas.openxmlformats.org/officeDocument/2006/relationships/image" Target="../media/image31.1"/><Relationship Id="rId1" Type="http://schemas.openxmlformats.org/officeDocument/2006/relationships/slideLayout" Target="../slideLayouts/slideLayout1.xml"/><Relationship Id="rId5" Type="http://schemas.openxmlformats.org/officeDocument/2006/relationships/image" Target="../media/image34.png"/><Relationship Id="rId4" Type="http://schemas.microsoft.com/office/2017/06/relationships/model3d" Target="../media/model3d3.glb"/></Relationships>
</file>

<file path=ppt/slides/_rels/slide2.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rawpixel.com/image/53536/free-photo-image-time-clock-alarm" TargetMode="External"/><Relationship Id="rId2" Type="http://schemas.openxmlformats.org/officeDocument/2006/relationships/image" Target="../media/image31.1"/><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10.png"/><Relationship Id="rId4" Type="http://schemas.microsoft.com/office/2017/06/relationships/model3d" Target="../media/model3d3.glb"/></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8.jpeg"/><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17/06/relationships/model3d" Target="../media/model3d2.glb"/></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microsoft.com/office/2017/06/relationships/model3d" Target="../media/model3d3.glb"/></Relationships>
</file>

<file path=ppt/slides/_rels/slide7.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microsoft.com/office/2017/06/relationships/model3d" Target="../media/model3d3.glb"/><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DFF775-64CA-A717-1DBD-49825D453F32}"/>
              </a:ext>
            </a:extLst>
          </p:cNvPr>
          <p:cNvSpPr/>
          <p:nvPr/>
        </p:nvSpPr>
        <p:spPr>
          <a:xfrm>
            <a:off x="-270933" y="0"/>
            <a:ext cx="12979400" cy="70527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blue and orange logo&#10;&#10;Description automatically generated with low confidence">
            <a:extLst>
              <a:ext uri="{FF2B5EF4-FFF2-40B4-BE49-F238E27FC236}">
                <a16:creationId xmlns:a16="http://schemas.microsoft.com/office/drawing/2014/main" id="{AE898EDA-1FB3-EA4B-23B8-268B4942B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751" y="1879013"/>
            <a:ext cx="2632031" cy="3294706"/>
          </a:xfrm>
          <a:prstGeom prst="rect">
            <a:avLst/>
          </a:prstGeom>
        </p:spPr>
      </p:pic>
      <p:sp>
        <p:nvSpPr>
          <p:cNvPr id="9" name="TextBox 8">
            <a:extLst>
              <a:ext uri="{FF2B5EF4-FFF2-40B4-BE49-F238E27FC236}">
                <a16:creationId xmlns:a16="http://schemas.microsoft.com/office/drawing/2014/main" id="{F44FBC2D-D3C7-0040-C9D5-FFE9010F22A1}"/>
              </a:ext>
            </a:extLst>
          </p:cNvPr>
          <p:cNvSpPr txBox="1"/>
          <p:nvPr/>
        </p:nvSpPr>
        <p:spPr>
          <a:xfrm>
            <a:off x="13208000" y="1727200"/>
            <a:ext cx="4818743" cy="523220"/>
          </a:xfrm>
          <a:prstGeom prst="rect">
            <a:avLst/>
          </a:prstGeom>
          <a:noFill/>
        </p:spPr>
        <p:txBody>
          <a:bodyPr wrap="square" rtlCol="0">
            <a:spAutoFit/>
          </a:bodyPr>
          <a:lstStyle/>
          <a:p>
            <a:r>
              <a:rPr lang="en-US" sz="2800" dirty="0"/>
              <a:t>By </a:t>
            </a:r>
            <a:r>
              <a:rPr lang="en-US" sz="2800" spc="-10" dirty="0">
                <a:effectLst/>
                <a:ea typeface="Times New Roman" panose="02020603050405020304" pitchFamily="18" charset="0"/>
              </a:rPr>
              <a:t>MLB_02.01_03</a:t>
            </a:r>
            <a:endParaRPr lang="en-US" sz="2800" dirty="0"/>
          </a:p>
        </p:txBody>
      </p:sp>
      <p:cxnSp>
        <p:nvCxnSpPr>
          <p:cNvPr id="10" name="Straight Connector 9">
            <a:extLst>
              <a:ext uri="{FF2B5EF4-FFF2-40B4-BE49-F238E27FC236}">
                <a16:creationId xmlns:a16="http://schemas.microsoft.com/office/drawing/2014/main" id="{C4399EA5-A436-2730-4B01-4A7E711DC5B6}"/>
              </a:ext>
            </a:extLst>
          </p:cNvPr>
          <p:cNvCxnSpPr>
            <a:cxnSpLocks/>
          </p:cNvCxnSpPr>
          <p:nvPr/>
        </p:nvCxnSpPr>
        <p:spPr>
          <a:xfrm>
            <a:off x="13558305" y="1524000"/>
            <a:ext cx="11143046"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5CBD1FFB-F751-2D8D-0309-1528DA2929E3}"/>
              </a:ext>
            </a:extLst>
          </p:cNvPr>
          <p:cNvSpPr txBox="1"/>
          <p:nvPr/>
        </p:nvSpPr>
        <p:spPr>
          <a:xfrm>
            <a:off x="-414261" y="-2205328"/>
            <a:ext cx="13266056" cy="1446550"/>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SLIIT students’ attitudes and preferences regarding time management</a:t>
            </a:r>
          </a:p>
        </p:txBody>
      </p:sp>
      <p:sp>
        <p:nvSpPr>
          <p:cNvPr id="2" name="Slide Number Placeholder 1">
            <a:extLst>
              <a:ext uri="{FF2B5EF4-FFF2-40B4-BE49-F238E27FC236}">
                <a16:creationId xmlns:a16="http://schemas.microsoft.com/office/drawing/2014/main" id="{71ADEB0E-820A-5A54-57DA-9A76473ABED5}"/>
              </a:ext>
            </a:extLst>
          </p:cNvPr>
          <p:cNvSpPr>
            <a:spLocks noGrp="1"/>
          </p:cNvSpPr>
          <p:nvPr>
            <p:ph type="sldNum" sz="quarter" idx="12"/>
          </p:nvPr>
        </p:nvSpPr>
        <p:spPr/>
        <p:txBody>
          <a:bodyPr/>
          <a:lstStyle/>
          <a:p>
            <a:fld id="{9F1B8A69-6888-4D60-9020-14D5E0D2F732}" type="slidenum">
              <a:rPr lang="en-US" smtClean="0"/>
              <a:t>1</a:t>
            </a:fld>
            <a:endParaRPr lang="en-US"/>
          </a:p>
        </p:txBody>
      </p:sp>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4B43827A-2754-B462-61CC-A666B5EFDD97}"/>
                  </a:ext>
                </a:extLst>
              </p:cNvPr>
              <p:cNvGraphicFramePr>
                <a:graphicFrameLocks noChangeAspect="1"/>
              </p:cNvGraphicFramePr>
              <p:nvPr>
                <p:extLst>
                  <p:ext uri="{D42A27DB-BD31-4B8C-83A1-F6EECF244321}">
                    <p14:modId xmlns:p14="http://schemas.microsoft.com/office/powerpoint/2010/main" val="2978852221"/>
                  </p:ext>
                </p:extLst>
              </p:nvPr>
            </p:nvGraphicFramePr>
            <p:xfrm>
              <a:off x="4433517" y="7811510"/>
              <a:ext cx="3570497" cy="3570498"/>
            </p:xfrm>
            <a:graphic>
              <a:graphicData uri="http://schemas.microsoft.com/office/drawing/2017/model3d">
                <am3d:model3d r:embed="rId4">
                  <am3d:spPr>
                    <a:xfrm>
                      <a:off x="0" y="0"/>
                      <a:ext cx="3570497" cy="3570498"/>
                    </a:xfrm>
                    <a:prstGeom prst="rect">
                      <a:avLst/>
                    </a:prstGeom>
                  </am3d:spPr>
                  <am3d:camera>
                    <am3d:pos x="0" y="0" z="66739518"/>
                    <am3d:up dx="0" dy="36000000" dz="0"/>
                    <am3d:lookAt x="0" y="0" z="0"/>
                    <am3d:perspective fov="2700000"/>
                  </am3d:camera>
                  <am3d:trans>
                    <am3d:meterPerModelUnit n="1121535" d="1000000"/>
                    <am3d:preTrans dx="359218" dy="383" dz="-42333"/>
                    <am3d:scale>
                      <am3d:sx n="1000000" d="1000000"/>
                      <am3d:sy n="1000000" d="1000000"/>
                      <am3d:sz n="1000000" d="1000000"/>
                    </am3d:scale>
                    <am3d:rot ay="16200000"/>
                    <am3d:postTrans dx="0" dy="0" dz="0"/>
                  </am3d:trans>
                  <am3d:raster rName="Office3DRenderer" rVer="16.0.8326">
                    <am3d:blip r:embed="rId5"/>
                  </am3d:raster>
                  <am3d:objViewport viewportSz="53132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4B43827A-2754-B462-61CC-A666B5EFDD97}"/>
                  </a:ext>
                </a:extLst>
              </p:cNvPr>
              <p:cNvPicPr>
                <a:picLocks noGrp="1" noRot="1" noChangeAspect="1" noMove="1" noResize="1" noEditPoints="1" noAdjustHandles="1" noChangeArrowheads="1" noChangeShapeType="1" noCrop="1"/>
              </p:cNvPicPr>
              <p:nvPr/>
            </p:nvPicPr>
            <p:blipFill>
              <a:blip r:embed="rId5"/>
              <a:stretch>
                <a:fillRect/>
              </a:stretch>
            </p:blipFill>
            <p:spPr>
              <a:xfrm>
                <a:off x="4433517" y="7811510"/>
                <a:ext cx="3570497" cy="3570498"/>
              </a:xfrm>
              <a:prstGeom prst="rect">
                <a:avLst/>
              </a:prstGeom>
            </p:spPr>
          </p:pic>
        </mc:Fallback>
      </mc:AlternateContent>
    </p:spTree>
    <p:extLst>
      <p:ext uri="{BB962C8B-B14F-4D97-AF65-F5344CB8AC3E}">
        <p14:creationId xmlns:p14="http://schemas.microsoft.com/office/powerpoint/2010/main" val="224208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urglass and a calendar">
            <a:extLst>
              <a:ext uri="{FF2B5EF4-FFF2-40B4-BE49-F238E27FC236}">
                <a16:creationId xmlns:a16="http://schemas.microsoft.com/office/drawing/2014/main" id="{A25C0FFA-FA79-7B9B-A593-715B9F185E61}"/>
              </a:ext>
            </a:extLst>
          </p:cNvPr>
          <p:cNvPicPr>
            <a:picLocks noChangeAspect="1"/>
          </p:cNvPicPr>
          <p:nvPr/>
        </p:nvPicPr>
        <p:blipFill>
          <a:blip r:embed="rId2">
            <a:extLst>
              <a:ext uri="{28A0092B-C50C-407E-A947-70E740481C1C}">
                <a14:useLocalDpi xmlns:a14="http://schemas.microsoft.com/office/drawing/2010/main" val="0"/>
              </a:ext>
            </a:extLst>
          </a:blip>
          <a:srcRect t="8018" b="8018"/>
          <a:stretch/>
        </p:blipFill>
        <p:spPr>
          <a:xfrm>
            <a:off x="-3047" y="10"/>
            <a:ext cx="12191999" cy="6857990"/>
          </a:xfrm>
          <a:prstGeom prst="rect">
            <a:avLst/>
          </a:prstGeom>
        </p:spPr>
      </p:pic>
      <p:sp>
        <p:nvSpPr>
          <p:cNvPr id="10" name="Rectangle: Diagonal Corners Snipped 9">
            <a:extLst>
              <a:ext uri="{FF2B5EF4-FFF2-40B4-BE49-F238E27FC236}">
                <a16:creationId xmlns:a16="http://schemas.microsoft.com/office/drawing/2014/main" id="{05CF3427-C132-A150-DC82-56BBB4A4C33C}"/>
              </a:ext>
            </a:extLst>
          </p:cNvPr>
          <p:cNvSpPr/>
          <p:nvPr/>
        </p:nvSpPr>
        <p:spPr>
          <a:xfrm>
            <a:off x="112640" y="64655"/>
            <a:ext cx="11966720" cy="6656820"/>
          </a:xfrm>
          <a:prstGeom prst="snip2DiagRect">
            <a:avLst/>
          </a:prstGeom>
          <a:solidFill>
            <a:schemeClr val="tx1">
              <a:lumMod val="85000"/>
              <a:lumOff val="1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CA78DB-4392-BCA0-5518-146984E29F96}"/>
              </a:ext>
            </a:extLst>
          </p:cNvPr>
          <p:cNvSpPr txBox="1"/>
          <p:nvPr/>
        </p:nvSpPr>
        <p:spPr>
          <a:xfrm>
            <a:off x="897496" y="255119"/>
            <a:ext cx="10058400" cy="399360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25000" lnSpcReduction="20000"/>
          </a:bodyPr>
          <a:lstStyle/>
          <a:p>
            <a:pPr algn="ctr">
              <a:lnSpc>
                <a:spcPct val="120000"/>
              </a:lnSpc>
              <a:spcBef>
                <a:spcPct val="0"/>
              </a:spcBef>
              <a:spcAft>
                <a:spcPts val="600"/>
              </a:spcAft>
              <a:buClr>
                <a:schemeClr val="accent1"/>
              </a:buClr>
            </a:pPr>
            <a:endParaRPr lang="en-US" sz="21600" kern="1200" dirty="0">
              <a:solidFill>
                <a:srgbClr val="FFFFFF"/>
              </a:solidFill>
              <a:effectLst/>
              <a:latin typeface="Amasis MT Pro Black" panose="02040A04050005020304" pitchFamily="18" charset="0"/>
              <a:ea typeface="Calibri" panose="020F0502020204030204" pitchFamily="34" charset="0"/>
              <a:cs typeface="Calibri" panose="020F0502020204030204" pitchFamily="34" charset="0"/>
            </a:endParaRPr>
          </a:p>
          <a:p>
            <a:pPr algn="ctr">
              <a:lnSpc>
                <a:spcPct val="120000"/>
              </a:lnSpc>
              <a:spcBef>
                <a:spcPct val="0"/>
              </a:spcBef>
              <a:spcAft>
                <a:spcPts val="600"/>
              </a:spcAft>
              <a:buClr>
                <a:schemeClr val="accent1"/>
              </a:buClr>
            </a:pPr>
            <a:r>
              <a:rPr lang="en-US" sz="21600" kern="1200" dirty="0">
                <a:solidFill>
                  <a:srgbClr val="FFFFFF"/>
                </a:solidFill>
                <a:effectLst/>
                <a:latin typeface="Amasis MT Pro Black" panose="02040A04050005020304" pitchFamily="18" charset="0"/>
                <a:ea typeface="Calibri" panose="020F0502020204030204" pitchFamily="34" charset="0"/>
                <a:cs typeface="Calibri" panose="020F0502020204030204" pitchFamily="34" charset="0"/>
              </a:rPr>
              <a:t>Prioritizing Tasks and Managing Workload Challenges </a:t>
            </a:r>
          </a:p>
          <a:p>
            <a:pPr algn="ctr">
              <a:lnSpc>
                <a:spcPct val="90000"/>
              </a:lnSpc>
              <a:spcBef>
                <a:spcPct val="0"/>
              </a:spcBef>
              <a:spcAft>
                <a:spcPts val="600"/>
              </a:spcAft>
              <a:buClr>
                <a:schemeClr val="accent1"/>
              </a:buClr>
            </a:pPr>
            <a:endParaRPr lang="en-US" sz="4400" dirty="0">
              <a:solidFill>
                <a:srgbClr val="FFFFFF"/>
              </a:solidFill>
              <a:effectLst>
                <a:outerShdw blurRad="38100" dist="38100" dir="2700000" algn="tl">
                  <a:srgbClr val="000000">
                    <a:alpha val="43137"/>
                  </a:srgbClr>
                </a:outerShdw>
              </a:effectLst>
              <a:ea typeface="+mj-ea"/>
              <a:cs typeface="+mj-cs"/>
            </a:endParaRPr>
          </a:p>
          <a:p>
            <a:pPr algn="ctr">
              <a:lnSpc>
                <a:spcPct val="90000"/>
              </a:lnSpc>
              <a:spcBef>
                <a:spcPct val="0"/>
              </a:spcBef>
              <a:spcAft>
                <a:spcPts val="600"/>
              </a:spcAft>
              <a:buClr>
                <a:schemeClr val="accent1"/>
              </a:buClr>
            </a:pPr>
            <a:endParaRPr lang="en-US" sz="4400" dirty="0">
              <a:solidFill>
                <a:srgbClr val="FFFFFF"/>
              </a:solidFill>
              <a:effectLst>
                <a:outerShdw blurRad="38100" dist="38100" dir="2700000" algn="tl">
                  <a:srgbClr val="000000">
                    <a:alpha val="43137"/>
                  </a:srgbClr>
                </a:outerShdw>
              </a:effectLst>
              <a:ea typeface="+mj-ea"/>
              <a:cs typeface="+mj-cs"/>
            </a:endParaRPr>
          </a:p>
          <a:p>
            <a:pPr algn="ctr">
              <a:lnSpc>
                <a:spcPct val="90000"/>
              </a:lnSpc>
              <a:spcBef>
                <a:spcPct val="0"/>
              </a:spcBef>
              <a:spcAft>
                <a:spcPts val="600"/>
              </a:spcAft>
              <a:buClr>
                <a:schemeClr val="accent1"/>
              </a:buClr>
            </a:pPr>
            <a:r>
              <a:rPr lang="en-US" sz="16000" dirty="0">
                <a:solidFill>
                  <a:srgbClr val="FFFFFF"/>
                </a:solidFill>
                <a:effectLst>
                  <a:outerShdw blurRad="38100" dist="38100" dir="2700000" algn="tl">
                    <a:srgbClr val="000000">
                      <a:alpha val="43137"/>
                    </a:srgbClr>
                  </a:outerShdw>
                </a:effectLst>
                <a:ea typeface="+mj-ea"/>
                <a:cs typeface="+mj-cs"/>
              </a:rPr>
              <a:t>Do SLIIT students find it challenging to balance their workload?</a:t>
            </a:r>
            <a:endParaRPr lang="en-US" sz="16000" b="1" dirty="0">
              <a:solidFill>
                <a:srgbClr val="FFFFFF"/>
              </a:solidFill>
              <a:effectLst>
                <a:outerShdw blurRad="38100" dist="38100" dir="2700000" algn="tl">
                  <a:srgbClr val="000000">
                    <a:alpha val="43137"/>
                  </a:srgbClr>
                </a:outerShdw>
              </a:effectLst>
              <a:ea typeface="+mj-ea"/>
              <a:cs typeface="+mj-cs"/>
            </a:endParaRPr>
          </a:p>
        </p:txBody>
      </p:sp>
      <p:sp>
        <p:nvSpPr>
          <p:cNvPr id="5" name="Rectangle 4">
            <a:extLst>
              <a:ext uri="{FF2B5EF4-FFF2-40B4-BE49-F238E27FC236}">
                <a16:creationId xmlns:a16="http://schemas.microsoft.com/office/drawing/2014/main" id="{8B755383-E30F-D4A2-3D14-24490B4B6784}"/>
              </a:ext>
            </a:extLst>
          </p:cNvPr>
          <p:cNvSpPr/>
          <p:nvPr/>
        </p:nvSpPr>
        <p:spPr>
          <a:xfrm>
            <a:off x="-860478" y="-3526413"/>
            <a:ext cx="14327438" cy="2903358"/>
          </a:xfrm>
          <a:prstGeom prst="rect">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C3823CB-EF19-DAB2-A2E1-D5853A32E577}"/>
              </a:ext>
            </a:extLst>
          </p:cNvPr>
          <p:cNvSpPr>
            <a:spLocks noGrp="1"/>
          </p:cNvSpPr>
          <p:nvPr>
            <p:ph type="sldNum" sz="quarter" idx="12"/>
          </p:nvPr>
        </p:nvSpPr>
        <p:spPr/>
        <p:txBody>
          <a:bodyPr/>
          <a:lstStyle/>
          <a:p>
            <a:fld id="{9F1B8A69-6888-4D60-9020-14D5E0D2F732}" type="slidenum">
              <a:rPr lang="en-US" smtClean="0"/>
              <a:t>10</a:t>
            </a:fld>
            <a:endParaRPr lang="en-US"/>
          </a:p>
        </p:txBody>
      </p:sp>
      <mc:AlternateContent xmlns:mc="http://schemas.openxmlformats.org/markup-compatibility/2006">
        <mc:Choice xmlns:am3d="http://schemas.microsoft.com/office/drawing/2017/model3d" Requires="am3d">
          <p:graphicFrame>
            <p:nvGraphicFramePr>
              <p:cNvPr id="6" name="3D Model 5" descr="Red Question mark">
                <a:extLst>
                  <a:ext uri="{FF2B5EF4-FFF2-40B4-BE49-F238E27FC236}">
                    <a16:creationId xmlns:a16="http://schemas.microsoft.com/office/drawing/2014/main" id="{1A9884FB-67E6-8438-22D5-F729D1CC9190}"/>
                  </a:ext>
                </a:extLst>
              </p:cNvPr>
              <p:cNvGraphicFramePr>
                <a:graphicFrameLocks noChangeAspect="1"/>
              </p:cNvGraphicFramePr>
              <p:nvPr>
                <p:extLst>
                  <p:ext uri="{D42A27DB-BD31-4B8C-83A1-F6EECF244321}">
                    <p14:modId xmlns:p14="http://schemas.microsoft.com/office/powerpoint/2010/main" val="4154504625"/>
                  </p:ext>
                </p:extLst>
              </p:nvPr>
            </p:nvGraphicFramePr>
            <p:xfrm>
              <a:off x="1076560" y="4147661"/>
              <a:ext cx="1569701" cy="2540123"/>
            </p:xfrm>
            <a:graphic>
              <a:graphicData uri="http://schemas.microsoft.com/office/drawing/2017/model3d">
                <am3d:model3d r:embed="rId3">
                  <am3d:spPr>
                    <a:xfrm>
                      <a:off x="0" y="0"/>
                      <a:ext cx="1569701" cy="2540123"/>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57095" ay="217985" az="16323"/>
                    <am3d:postTrans dx="0" dy="0" dz="0"/>
                  </am3d:trans>
                  <am3d:raster rName="Office3DRenderer" rVer="16.0.8326">
                    <am3d:blip r:embed="rId4"/>
                  </am3d:raster>
                  <am3d:objViewport viewportSz="30723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Question mark">
                <a:extLst>
                  <a:ext uri="{FF2B5EF4-FFF2-40B4-BE49-F238E27FC236}">
                    <a16:creationId xmlns:a16="http://schemas.microsoft.com/office/drawing/2014/main" id="{1A9884FB-67E6-8438-22D5-F729D1CC9190}"/>
                  </a:ext>
                </a:extLst>
              </p:cNvPr>
              <p:cNvPicPr>
                <a:picLocks noGrp="1" noRot="1" noChangeAspect="1" noMove="1" noResize="1" noEditPoints="1" noAdjustHandles="1" noChangeArrowheads="1" noChangeShapeType="1" noCrop="1"/>
              </p:cNvPicPr>
              <p:nvPr/>
            </p:nvPicPr>
            <p:blipFill>
              <a:blip r:embed="rId4"/>
              <a:stretch>
                <a:fillRect/>
              </a:stretch>
            </p:blipFill>
            <p:spPr>
              <a:xfrm>
                <a:off x="1076560" y="4147661"/>
                <a:ext cx="1569701" cy="2540123"/>
              </a:xfrm>
              <a:prstGeom prst="rect">
                <a:avLst/>
              </a:prstGeom>
            </p:spPr>
          </p:pic>
        </mc:Fallback>
      </mc:AlternateContent>
      <p:pic>
        <p:nvPicPr>
          <p:cNvPr id="4" name="Picture 3" descr="Forms response chart. Question title: 9) How frequently do you find it challenging to balance your workload?&#10;. Number of responses: 100 responses.">
            <a:extLst>
              <a:ext uri="{FF2B5EF4-FFF2-40B4-BE49-F238E27FC236}">
                <a16:creationId xmlns:a16="http://schemas.microsoft.com/office/drawing/2014/main" id="{2E5D9D9B-8D11-1503-ADBB-26774B1C9DC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509" t="26489" r="24745" b="9838"/>
          <a:stretch/>
        </p:blipFill>
        <p:spPr bwMode="auto">
          <a:xfrm>
            <a:off x="6303241" y="4313372"/>
            <a:ext cx="3848887" cy="1849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16943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1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1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1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1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1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urglass and a calendar">
            <a:extLst>
              <a:ext uri="{FF2B5EF4-FFF2-40B4-BE49-F238E27FC236}">
                <a16:creationId xmlns:a16="http://schemas.microsoft.com/office/drawing/2014/main" id="{A25C0FFA-FA79-7B9B-A593-715B9F185E61}"/>
              </a:ext>
            </a:extLst>
          </p:cNvPr>
          <p:cNvPicPr>
            <a:picLocks noChangeAspect="1"/>
          </p:cNvPicPr>
          <p:nvPr/>
        </p:nvPicPr>
        <p:blipFill>
          <a:blip r:embed="rId2">
            <a:extLst>
              <a:ext uri="{28A0092B-C50C-407E-A947-70E740481C1C}">
                <a14:useLocalDpi xmlns:a14="http://schemas.microsoft.com/office/drawing/2010/main" val="0"/>
              </a:ext>
            </a:extLst>
          </a:blip>
          <a:srcRect t="8018" b="8018"/>
          <a:stretch/>
        </p:blipFill>
        <p:spPr>
          <a:xfrm>
            <a:off x="-3047" y="10"/>
            <a:ext cx="12191999" cy="6857990"/>
          </a:xfrm>
          <a:prstGeom prst="rect">
            <a:avLst/>
          </a:prstGeom>
        </p:spPr>
      </p:pic>
      <p:sp>
        <p:nvSpPr>
          <p:cNvPr id="10" name="Rectangle: Diagonal Corners Snipped 9">
            <a:extLst>
              <a:ext uri="{FF2B5EF4-FFF2-40B4-BE49-F238E27FC236}">
                <a16:creationId xmlns:a16="http://schemas.microsoft.com/office/drawing/2014/main" id="{05CF3427-C132-A150-DC82-56BBB4A4C33C}"/>
              </a:ext>
            </a:extLst>
          </p:cNvPr>
          <p:cNvSpPr/>
          <p:nvPr/>
        </p:nvSpPr>
        <p:spPr>
          <a:xfrm>
            <a:off x="112640" y="64655"/>
            <a:ext cx="11966720" cy="6656820"/>
          </a:xfrm>
          <a:prstGeom prst="snip2DiagRect">
            <a:avLst/>
          </a:prstGeom>
          <a:solidFill>
            <a:schemeClr val="tx1">
              <a:lumMod val="85000"/>
              <a:lumOff val="1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CA78DB-4392-BCA0-5518-146984E29F96}"/>
              </a:ext>
            </a:extLst>
          </p:cNvPr>
          <p:cNvSpPr txBox="1"/>
          <p:nvPr/>
        </p:nvSpPr>
        <p:spPr>
          <a:xfrm>
            <a:off x="832843" y="607705"/>
            <a:ext cx="10058400" cy="77333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25000" lnSpcReduction="20000"/>
          </a:bodyPr>
          <a:lstStyle/>
          <a:p>
            <a:pPr algn="ctr">
              <a:lnSpc>
                <a:spcPct val="90000"/>
              </a:lnSpc>
              <a:spcBef>
                <a:spcPct val="0"/>
              </a:spcBef>
              <a:spcAft>
                <a:spcPts val="600"/>
              </a:spcAft>
              <a:buClr>
                <a:schemeClr val="accent1"/>
              </a:buClr>
            </a:pPr>
            <a:endParaRPr lang="en-US" sz="4400" dirty="0">
              <a:solidFill>
                <a:srgbClr val="FFFFFF"/>
              </a:solidFill>
              <a:effectLst>
                <a:outerShdw blurRad="38100" dist="38100" dir="2700000" algn="tl">
                  <a:srgbClr val="000000">
                    <a:alpha val="43137"/>
                  </a:srgbClr>
                </a:outerShdw>
              </a:effectLst>
              <a:ea typeface="+mj-ea"/>
              <a:cs typeface="+mj-cs"/>
            </a:endParaRPr>
          </a:p>
          <a:p>
            <a:pPr algn="ctr">
              <a:lnSpc>
                <a:spcPct val="90000"/>
              </a:lnSpc>
              <a:spcBef>
                <a:spcPct val="0"/>
              </a:spcBef>
              <a:spcAft>
                <a:spcPts val="600"/>
              </a:spcAft>
              <a:buClr>
                <a:schemeClr val="accent1"/>
              </a:buClr>
            </a:pPr>
            <a:r>
              <a:rPr lang="en-US" sz="16000" dirty="0">
                <a:solidFill>
                  <a:srgbClr val="FFFFFF"/>
                </a:solidFill>
                <a:effectLst>
                  <a:outerShdw blurRad="38100" dist="38100" dir="2700000" algn="tl">
                    <a:srgbClr val="000000">
                      <a:alpha val="43137"/>
                    </a:srgbClr>
                  </a:outerShdw>
                </a:effectLst>
                <a:ea typeface="+mj-ea"/>
                <a:cs typeface="+mj-cs"/>
              </a:rPr>
              <a:t>Do SLIIT students prioritize tasks based on their importance?</a:t>
            </a:r>
            <a:endParaRPr lang="en-US" sz="16000" b="1" dirty="0">
              <a:solidFill>
                <a:srgbClr val="FFFFFF"/>
              </a:solidFill>
              <a:effectLst>
                <a:outerShdw blurRad="38100" dist="38100" dir="2700000" algn="tl">
                  <a:srgbClr val="000000">
                    <a:alpha val="43137"/>
                  </a:srgbClr>
                </a:outerShdw>
              </a:effectLst>
              <a:ea typeface="+mj-ea"/>
              <a:cs typeface="+mj-cs"/>
            </a:endParaRPr>
          </a:p>
        </p:txBody>
      </p:sp>
      <p:sp>
        <p:nvSpPr>
          <p:cNvPr id="5" name="Rectangle 4">
            <a:extLst>
              <a:ext uri="{FF2B5EF4-FFF2-40B4-BE49-F238E27FC236}">
                <a16:creationId xmlns:a16="http://schemas.microsoft.com/office/drawing/2014/main" id="{8B755383-E30F-D4A2-3D14-24490B4B6784}"/>
              </a:ext>
            </a:extLst>
          </p:cNvPr>
          <p:cNvSpPr/>
          <p:nvPr/>
        </p:nvSpPr>
        <p:spPr>
          <a:xfrm>
            <a:off x="-860478" y="-3526413"/>
            <a:ext cx="14327438" cy="2903358"/>
          </a:xfrm>
          <a:prstGeom prst="rect">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C3823CB-EF19-DAB2-A2E1-D5853A32E577}"/>
              </a:ext>
            </a:extLst>
          </p:cNvPr>
          <p:cNvSpPr>
            <a:spLocks noGrp="1"/>
          </p:cNvSpPr>
          <p:nvPr>
            <p:ph type="sldNum" sz="quarter" idx="12"/>
          </p:nvPr>
        </p:nvSpPr>
        <p:spPr/>
        <p:txBody>
          <a:bodyPr/>
          <a:lstStyle/>
          <a:p>
            <a:fld id="{9F1B8A69-6888-4D60-9020-14D5E0D2F732}" type="slidenum">
              <a:rPr lang="en-US" smtClean="0"/>
              <a:t>11</a:t>
            </a:fld>
            <a:endParaRPr lang="en-US"/>
          </a:p>
        </p:txBody>
      </p:sp>
      <mc:AlternateContent xmlns:mc="http://schemas.openxmlformats.org/markup-compatibility/2006">
        <mc:Choice xmlns:am3d="http://schemas.microsoft.com/office/drawing/2017/model3d" Requires="am3d">
          <p:graphicFrame>
            <p:nvGraphicFramePr>
              <p:cNvPr id="6" name="3D Model 5" descr="Red Question mark">
                <a:extLst>
                  <a:ext uri="{FF2B5EF4-FFF2-40B4-BE49-F238E27FC236}">
                    <a16:creationId xmlns:a16="http://schemas.microsoft.com/office/drawing/2014/main" id="{1A9884FB-67E6-8438-22D5-F729D1CC9190}"/>
                  </a:ext>
                </a:extLst>
              </p:cNvPr>
              <p:cNvGraphicFramePr>
                <a:graphicFrameLocks noChangeAspect="1"/>
              </p:cNvGraphicFramePr>
              <p:nvPr>
                <p:extLst>
                  <p:ext uri="{D42A27DB-BD31-4B8C-83A1-F6EECF244321}">
                    <p14:modId xmlns:p14="http://schemas.microsoft.com/office/powerpoint/2010/main" val="754872023"/>
                  </p:ext>
                </p:extLst>
              </p:nvPr>
            </p:nvGraphicFramePr>
            <p:xfrm>
              <a:off x="3186546" y="2260414"/>
              <a:ext cx="5043054" cy="3521549"/>
            </p:xfrm>
            <a:graphic>
              <a:graphicData uri="http://schemas.microsoft.com/office/drawing/2017/model3d">
                <am3d:model3d r:embed="rId3">
                  <am3d:spPr>
                    <a:xfrm>
                      <a:off x="0" y="0"/>
                      <a:ext cx="5043054" cy="352154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57095" ay="217985" az="16323"/>
                    <am3d:postTrans dx="0" dy="0" dz="0"/>
                  </am3d:trans>
                  <am3d:raster rName="Office3DRenderer" rVer="16.0.8326">
                    <am3d:blip r:embed="rId4"/>
                  </am3d:raster>
                  <am3d:objViewport viewportSz="42593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Question mark">
                <a:extLst>
                  <a:ext uri="{FF2B5EF4-FFF2-40B4-BE49-F238E27FC236}">
                    <a16:creationId xmlns:a16="http://schemas.microsoft.com/office/drawing/2014/main" id="{1A9884FB-67E6-8438-22D5-F729D1CC9190}"/>
                  </a:ext>
                </a:extLst>
              </p:cNvPr>
              <p:cNvPicPr>
                <a:picLocks noGrp="1" noRot="1" noChangeAspect="1" noMove="1" noResize="1" noEditPoints="1" noAdjustHandles="1" noChangeArrowheads="1" noChangeShapeType="1" noCrop="1"/>
              </p:cNvPicPr>
              <p:nvPr/>
            </p:nvPicPr>
            <p:blipFill>
              <a:blip r:embed="rId4"/>
              <a:stretch>
                <a:fillRect/>
              </a:stretch>
            </p:blipFill>
            <p:spPr>
              <a:xfrm>
                <a:off x="3186546" y="2260414"/>
                <a:ext cx="5043054" cy="3521549"/>
              </a:xfrm>
              <a:prstGeom prst="rect">
                <a:avLst/>
              </a:prstGeom>
            </p:spPr>
          </p:pic>
        </mc:Fallback>
      </mc:AlternateContent>
    </p:spTree>
    <p:extLst>
      <p:ext uri="{BB962C8B-B14F-4D97-AF65-F5344CB8AC3E}">
        <p14:creationId xmlns:p14="http://schemas.microsoft.com/office/powerpoint/2010/main" val="1106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additive="sum">
                                        <p:cTn id="8" dur="1000" fill="hold"/>
                                        <p:tgtEl>
                                          <p:spTgt spid="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urglass and a calendar">
            <a:extLst>
              <a:ext uri="{FF2B5EF4-FFF2-40B4-BE49-F238E27FC236}">
                <a16:creationId xmlns:a16="http://schemas.microsoft.com/office/drawing/2014/main" id="{A25C0FFA-FA79-7B9B-A593-715B9F185E61}"/>
              </a:ext>
            </a:extLst>
          </p:cNvPr>
          <p:cNvPicPr>
            <a:picLocks noChangeAspect="1"/>
          </p:cNvPicPr>
          <p:nvPr/>
        </p:nvPicPr>
        <p:blipFill>
          <a:blip r:embed="rId2">
            <a:extLst>
              <a:ext uri="{28A0092B-C50C-407E-A947-70E740481C1C}">
                <a14:useLocalDpi xmlns:a14="http://schemas.microsoft.com/office/drawing/2010/main" val="0"/>
              </a:ext>
            </a:extLst>
          </a:blip>
          <a:srcRect t="8018" b="8018"/>
          <a:stretch/>
        </p:blipFill>
        <p:spPr>
          <a:xfrm>
            <a:off x="-3047" y="10"/>
            <a:ext cx="12191999" cy="6857990"/>
          </a:xfrm>
          <a:prstGeom prst="rect">
            <a:avLst/>
          </a:prstGeom>
        </p:spPr>
      </p:pic>
      <p:sp>
        <p:nvSpPr>
          <p:cNvPr id="10" name="Rectangle: Diagonal Corners Snipped 9">
            <a:extLst>
              <a:ext uri="{FF2B5EF4-FFF2-40B4-BE49-F238E27FC236}">
                <a16:creationId xmlns:a16="http://schemas.microsoft.com/office/drawing/2014/main" id="{05CF3427-C132-A150-DC82-56BBB4A4C33C}"/>
              </a:ext>
            </a:extLst>
          </p:cNvPr>
          <p:cNvSpPr/>
          <p:nvPr/>
        </p:nvSpPr>
        <p:spPr>
          <a:xfrm>
            <a:off x="112640" y="64655"/>
            <a:ext cx="11966720" cy="6656820"/>
          </a:xfrm>
          <a:prstGeom prst="snip2DiagRect">
            <a:avLst/>
          </a:prstGeom>
          <a:solidFill>
            <a:schemeClr val="tx1">
              <a:lumMod val="85000"/>
              <a:lumOff val="1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CA78DB-4392-BCA0-5518-146984E29F96}"/>
              </a:ext>
            </a:extLst>
          </p:cNvPr>
          <p:cNvSpPr txBox="1"/>
          <p:nvPr/>
        </p:nvSpPr>
        <p:spPr>
          <a:xfrm>
            <a:off x="971387" y="-33681"/>
            <a:ext cx="10058400" cy="16256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85000" lnSpcReduction="20000"/>
          </a:bodyPr>
          <a:lstStyle/>
          <a:p>
            <a:pPr algn="ctr">
              <a:lnSpc>
                <a:spcPct val="90000"/>
              </a:lnSpc>
              <a:spcBef>
                <a:spcPct val="0"/>
              </a:spcBef>
              <a:spcAft>
                <a:spcPts val="600"/>
              </a:spcAft>
              <a:buClr>
                <a:schemeClr val="accent1"/>
              </a:buClr>
            </a:pPr>
            <a:endParaRPr lang="en-US" sz="4800" dirty="0">
              <a:solidFill>
                <a:srgbClr val="FFFFFF"/>
              </a:solidFill>
              <a:effectLst>
                <a:outerShdw blurRad="38100" dist="38100" dir="2700000" algn="tl">
                  <a:srgbClr val="000000">
                    <a:alpha val="43137"/>
                  </a:srgbClr>
                </a:outerShdw>
              </a:effectLst>
              <a:ea typeface="+mj-ea"/>
              <a:cs typeface="+mj-cs"/>
            </a:endParaRPr>
          </a:p>
          <a:p>
            <a:pPr algn="ctr">
              <a:lnSpc>
                <a:spcPct val="90000"/>
              </a:lnSpc>
              <a:spcBef>
                <a:spcPct val="0"/>
              </a:spcBef>
              <a:spcAft>
                <a:spcPts val="600"/>
              </a:spcAft>
              <a:buClr>
                <a:schemeClr val="accent1"/>
              </a:buClr>
            </a:pPr>
            <a:r>
              <a:rPr lang="en-US" sz="5200" dirty="0">
                <a:solidFill>
                  <a:srgbClr val="FFFFFF"/>
                </a:solidFill>
                <a:effectLst>
                  <a:outerShdw blurRad="38100" dist="38100" dir="2700000" algn="tl">
                    <a:srgbClr val="000000">
                      <a:alpha val="43137"/>
                    </a:srgbClr>
                  </a:outerShdw>
                </a:effectLst>
                <a:ea typeface="+mj-ea"/>
                <a:cs typeface="+mj-cs"/>
              </a:rPr>
              <a:t>Do SLIIT students prioritize tasks based on their importance?</a:t>
            </a:r>
            <a:endParaRPr lang="en-US" sz="5200" b="1" dirty="0">
              <a:solidFill>
                <a:srgbClr val="FFFFFF"/>
              </a:solidFill>
              <a:effectLst>
                <a:outerShdw blurRad="38100" dist="38100" dir="2700000" algn="tl">
                  <a:srgbClr val="000000">
                    <a:alpha val="43137"/>
                  </a:srgbClr>
                </a:outerShdw>
              </a:effectLst>
              <a:ea typeface="+mj-ea"/>
              <a:cs typeface="+mj-cs"/>
            </a:endParaRPr>
          </a:p>
        </p:txBody>
      </p:sp>
      <p:sp>
        <p:nvSpPr>
          <p:cNvPr id="5" name="Rectangle 4">
            <a:extLst>
              <a:ext uri="{FF2B5EF4-FFF2-40B4-BE49-F238E27FC236}">
                <a16:creationId xmlns:a16="http://schemas.microsoft.com/office/drawing/2014/main" id="{8B755383-E30F-D4A2-3D14-24490B4B6784}"/>
              </a:ext>
            </a:extLst>
          </p:cNvPr>
          <p:cNvSpPr/>
          <p:nvPr/>
        </p:nvSpPr>
        <p:spPr>
          <a:xfrm>
            <a:off x="-860478" y="-3526413"/>
            <a:ext cx="14327438" cy="2903358"/>
          </a:xfrm>
          <a:prstGeom prst="rect">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C3823CB-EF19-DAB2-A2E1-D5853A32E577}"/>
              </a:ext>
            </a:extLst>
          </p:cNvPr>
          <p:cNvSpPr>
            <a:spLocks noGrp="1"/>
          </p:cNvSpPr>
          <p:nvPr>
            <p:ph type="sldNum" sz="quarter" idx="12"/>
          </p:nvPr>
        </p:nvSpPr>
        <p:spPr/>
        <p:txBody>
          <a:bodyPr/>
          <a:lstStyle/>
          <a:p>
            <a:fld id="{9F1B8A69-6888-4D60-9020-14D5E0D2F732}" type="slidenum">
              <a:rPr lang="en-US" smtClean="0"/>
              <a:t>12</a:t>
            </a:fld>
            <a:endParaRPr lang="en-US"/>
          </a:p>
        </p:txBody>
      </p:sp>
      <mc:AlternateContent xmlns:mc="http://schemas.openxmlformats.org/markup-compatibility/2006">
        <mc:Choice xmlns:am3d="http://schemas.microsoft.com/office/drawing/2017/model3d" Requires="am3d">
          <p:graphicFrame>
            <p:nvGraphicFramePr>
              <p:cNvPr id="6" name="3D Model 5" descr="Red Question mark">
                <a:extLst>
                  <a:ext uri="{FF2B5EF4-FFF2-40B4-BE49-F238E27FC236}">
                    <a16:creationId xmlns:a16="http://schemas.microsoft.com/office/drawing/2014/main" id="{1A9884FB-67E6-8438-22D5-F729D1CC9190}"/>
                  </a:ext>
                </a:extLst>
              </p:cNvPr>
              <p:cNvGraphicFramePr>
                <a:graphicFrameLocks noChangeAspect="1"/>
              </p:cNvGraphicFramePr>
              <p:nvPr>
                <p:extLst>
                  <p:ext uri="{D42A27DB-BD31-4B8C-83A1-F6EECF244321}">
                    <p14:modId xmlns:p14="http://schemas.microsoft.com/office/powerpoint/2010/main" val="1666418237"/>
                  </p:ext>
                </p:extLst>
              </p:nvPr>
            </p:nvGraphicFramePr>
            <p:xfrm>
              <a:off x="1178161" y="2092828"/>
              <a:ext cx="2414039" cy="3906448"/>
            </p:xfrm>
            <a:graphic>
              <a:graphicData uri="http://schemas.microsoft.com/office/drawing/2017/model3d">
                <am3d:model3d r:embed="rId3">
                  <am3d:spPr>
                    <a:xfrm>
                      <a:off x="0" y="0"/>
                      <a:ext cx="2414039" cy="3906448"/>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57095" ay="217985" az="16323"/>
                    <am3d:postTrans dx="0" dy="0" dz="0"/>
                  </am3d:trans>
                  <am3d:raster rName="Office3DRenderer" rVer="16.0.8326">
                    <am3d:blip r:embed="rId4"/>
                  </am3d:raster>
                  <am3d:objViewport viewportSz="4724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Question mark">
                <a:extLst>
                  <a:ext uri="{FF2B5EF4-FFF2-40B4-BE49-F238E27FC236}">
                    <a16:creationId xmlns:a16="http://schemas.microsoft.com/office/drawing/2014/main" id="{1A9884FB-67E6-8438-22D5-F729D1CC9190}"/>
                  </a:ext>
                </a:extLst>
              </p:cNvPr>
              <p:cNvPicPr>
                <a:picLocks noGrp="1" noRot="1" noChangeAspect="1" noMove="1" noResize="1" noEditPoints="1" noAdjustHandles="1" noChangeArrowheads="1" noChangeShapeType="1" noCrop="1"/>
              </p:cNvPicPr>
              <p:nvPr/>
            </p:nvPicPr>
            <p:blipFill>
              <a:blip r:embed="rId4"/>
              <a:stretch>
                <a:fillRect/>
              </a:stretch>
            </p:blipFill>
            <p:spPr>
              <a:xfrm>
                <a:off x="1178161" y="2092828"/>
                <a:ext cx="2414039" cy="3906448"/>
              </a:xfrm>
              <a:prstGeom prst="rect">
                <a:avLst/>
              </a:prstGeom>
            </p:spPr>
          </p:pic>
        </mc:Fallback>
      </mc:AlternateContent>
      <p:pic>
        <p:nvPicPr>
          <p:cNvPr id="9" name="Picture 8" descr="A colorful pie chart with numbers&#10;&#10;Description automatically generated">
            <a:extLst>
              <a:ext uri="{FF2B5EF4-FFF2-40B4-BE49-F238E27FC236}">
                <a16:creationId xmlns:a16="http://schemas.microsoft.com/office/drawing/2014/main" id="{07058692-548B-E04F-C649-1BD6AFC841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745" t="25915" r="24523" b="8130"/>
          <a:stretch/>
        </p:blipFill>
        <p:spPr bwMode="auto">
          <a:xfrm>
            <a:off x="5884254" y="2429068"/>
            <a:ext cx="4970936" cy="24745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00354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1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1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1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1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1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E39B7B-522C-EDF4-9645-3048C9EC38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8878" y="-651181"/>
            <a:ext cx="12238149" cy="8160359"/>
          </a:xfrm>
          <a:prstGeom prst="rect">
            <a:avLst/>
          </a:prstGeom>
        </p:spPr>
      </p:pic>
      <p:sp>
        <p:nvSpPr>
          <p:cNvPr id="2" name="Parallelogram 1">
            <a:extLst>
              <a:ext uri="{FF2B5EF4-FFF2-40B4-BE49-F238E27FC236}">
                <a16:creationId xmlns:a16="http://schemas.microsoft.com/office/drawing/2014/main" id="{001E8432-4ADF-CB53-4B4B-30B96D767B25}"/>
              </a:ext>
            </a:extLst>
          </p:cNvPr>
          <p:cNvSpPr/>
          <p:nvPr/>
        </p:nvSpPr>
        <p:spPr>
          <a:xfrm>
            <a:off x="-3826098" y="-2019301"/>
            <a:ext cx="11139854" cy="10896600"/>
          </a:xfrm>
          <a:prstGeom prst="parallelogram">
            <a:avLst/>
          </a:pr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3" name="Parallelogram 2">
            <a:extLst>
              <a:ext uri="{FF2B5EF4-FFF2-40B4-BE49-F238E27FC236}">
                <a16:creationId xmlns:a16="http://schemas.microsoft.com/office/drawing/2014/main" id="{E3D221EF-67F0-1535-7E96-F979A8428215}"/>
              </a:ext>
            </a:extLst>
          </p:cNvPr>
          <p:cNvSpPr/>
          <p:nvPr/>
        </p:nvSpPr>
        <p:spPr>
          <a:xfrm>
            <a:off x="4571843" y="-2019301"/>
            <a:ext cx="11139854" cy="10896600"/>
          </a:xfrm>
          <a:prstGeom prst="parallelogram">
            <a:avLst/>
          </a:prstGeom>
          <a:solidFill>
            <a:schemeClr val="bg2">
              <a:lumMod val="2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4" name="Slide Number Placeholder 3">
            <a:extLst>
              <a:ext uri="{FF2B5EF4-FFF2-40B4-BE49-F238E27FC236}">
                <a16:creationId xmlns:a16="http://schemas.microsoft.com/office/drawing/2014/main" id="{AC7C2DEA-BCC0-764F-EBC3-DA131EB57F43}"/>
              </a:ext>
            </a:extLst>
          </p:cNvPr>
          <p:cNvSpPr>
            <a:spLocks noGrp="1"/>
          </p:cNvSpPr>
          <p:nvPr>
            <p:ph type="sldNum" sz="quarter" idx="12"/>
          </p:nvPr>
        </p:nvSpPr>
        <p:spPr/>
        <p:txBody>
          <a:bodyPr/>
          <a:lstStyle/>
          <a:p>
            <a:fld id="{9F1B8A69-6888-4D60-9020-14D5E0D2F732}" type="slidenum">
              <a:rPr lang="en-US" smtClean="0"/>
              <a:t>13</a:t>
            </a:fld>
            <a:endParaRPr lang="en-US"/>
          </a:p>
        </p:txBody>
      </p:sp>
      <p:sp>
        <p:nvSpPr>
          <p:cNvPr id="11" name="TextBox 10">
            <a:extLst>
              <a:ext uri="{FF2B5EF4-FFF2-40B4-BE49-F238E27FC236}">
                <a16:creationId xmlns:a16="http://schemas.microsoft.com/office/drawing/2014/main" id="{554CB06D-DEA7-CBBC-6D6C-AE15ED909909}"/>
              </a:ext>
            </a:extLst>
          </p:cNvPr>
          <p:cNvSpPr txBox="1"/>
          <p:nvPr/>
        </p:nvSpPr>
        <p:spPr>
          <a:xfrm>
            <a:off x="-28878" y="7509178"/>
            <a:ext cx="12238149" cy="230832"/>
          </a:xfrm>
          <a:prstGeom prst="rect">
            <a:avLst/>
          </a:prstGeom>
          <a:noFill/>
        </p:spPr>
        <p:txBody>
          <a:bodyPr wrap="square" rtlCol="0">
            <a:spAutoFit/>
          </a:bodyPr>
          <a:lstStyle/>
          <a:p>
            <a:r>
              <a:rPr lang="en-US" sz="900">
                <a:hlinkClick r:id="rId3" tooltip="https://opentextbc.ca/studentsuccess/chapter/adult-learning/"/>
              </a:rPr>
              <a:t>This Photo</a:t>
            </a:r>
            <a:r>
              <a:rPr lang="en-US" sz="900"/>
              <a:t> by Unknown Author is licensed under </a:t>
            </a:r>
            <a:r>
              <a:rPr lang="en-US" sz="900">
                <a:hlinkClick r:id="rId4" tooltip="https://creativecommons.org/licenses/by/3.0/"/>
              </a:rPr>
              <a:t>CC BY</a:t>
            </a:r>
            <a:endParaRPr lang="en-US" sz="900"/>
          </a:p>
        </p:txBody>
      </p:sp>
      <p:sp>
        <p:nvSpPr>
          <p:cNvPr id="7" name="TextBox 6">
            <a:extLst>
              <a:ext uri="{FF2B5EF4-FFF2-40B4-BE49-F238E27FC236}">
                <a16:creationId xmlns:a16="http://schemas.microsoft.com/office/drawing/2014/main" id="{60F8FE38-3185-5E70-71AB-1601187695A5}"/>
              </a:ext>
            </a:extLst>
          </p:cNvPr>
          <p:cNvSpPr txBox="1"/>
          <p:nvPr/>
        </p:nvSpPr>
        <p:spPr>
          <a:xfrm>
            <a:off x="200722" y="-78272"/>
            <a:ext cx="11713755" cy="4343240"/>
          </a:xfrm>
          <a:prstGeom prst="rect">
            <a:avLst/>
          </a:prstGeom>
          <a:noFill/>
        </p:spPr>
        <p:txBody>
          <a:bodyPr wrap="square" rtlCol="0">
            <a:spAutoFit/>
          </a:bodyPr>
          <a:lstStyle/>
          <a:p>
            <a:pPr algn="l" rtl="0" eaLnBrk="1" latinLnBrk="0" hangingPunct="1">
              <a:spcBef>
                <a:spcPts val="0"/>
              </a:spcBef>
              <a:spcAft>
                <a:spcPts val="0"/>
              </a:spcAft>
              <a:buClrTx/>
              <a:buSzPts val="2400"/>
            </a:pPr>
            <a:r>
              <a:rPr lang="en-US" sz="5400" kern="1200" dirty="0">
                <a:solidFill>
                  <a:srgbClr val="FFFFFF"/>
                </a:solidFill>
                <a:effectLst/>
                <a:latin typeface="Amasis MT Pro Black" panose="02040A04050005020304" pitchFamily="18" charset="0"/>
                <a:ea typeface="Calibri" panose="020F0502020204030204" pitchFamily="34" charset="0"/>
                <a:cs typeface="Calibri" panose="020F0502020204030204" pitchFamily="34" charset="0"/>
              </a:rPr>
              <a:t>Seeking Guidance and Embracing Breaks for Effective Time Management</a:t>
            </a:r>
            <a:endParaRPr lang="en-US" sz="5400" dirty="0">
              <a:solidFill>
                <a:srgbClr val="FFFFFF"/>
              </a:solidFill>
              <a:latin typeface="Amasis MT Pro Black" panose="02040A04050005020304" pitchFamily="18" charset="0"/>
              <a:ea typeface="Calibri" panose="020F0502020204030204" pitchFamily="34" charset="0"/>
              <a:cs typeface="Calibri" panose="020F0502020204030204" pitchFamily="34" charset="0"/>
            </a:endParaRPr>
          </a:p>
          <a:p>
            <a:pPr algn="l" rtl="0" eaLnBrk="1" latinLnBrk="0" hangingPunct="1">
              <a:lnSpc>
                <a:spcPct val="150000"/>
              </a:lnSpc>
              <a:spcBef>
                <a:spcPts val="0"/>
              </a:spcBef>
              <a:spcAft>
                <a:spcPts val="0"/>
              </a:spcAft>
              <a:buClrTx/>
              <a:buSzPts val="2400"/>
            </a:pPr>
            <a:endParaRPr lang="en-US" sz="4000" kern="1200" dirty="0">
              <a:solidFill>
                <a:srgbClr val="FFFFFF"/>
              </a:solidFill>
              <a:effectLst/>
              <a:ea typeface="Calibri" panose="020F0502020204030204" pitchFamily="34" charset="0"/>
              <a:cs typeface="Calibri" panose="020F0502020204030204" pitchFamily="34" charset="0"/>
            </a:endParaRPr>
          </a:p>
          <a:p>
            <a:pPr algn="l" rtl="0" eaLnBrk="1" latinLnBrk="0" hangingPunct="1">
              <a:lnSpc>
                <a:spcPct val="150000"/>
              </a:lnSpc>
              <a:spcBef>
                <a:spcPts val="0"/>
              </a:spcBef>
              <a:spcAft>
                <a:spcPts val="0"/>
              </a:spcAft>
              <a:buClrTx/>
              <a:buSzPts val="2400"/>
            </a:pPr>
            <a:r>
              <a:rPr lang="en-US" sz="4000" kern="1200" dirty="0">
                <a:solidFill>
                  <a:srgbClr val="FFFFFF"/>
                </a:solidFill>
                <a:effectLst/>
                <a:ea typeface="Calibri" panose="020F0502020204030204" pitchFamily="34" charset="0"/>
                <a:cs typeface="Calibri" panose="020F0502020204030204" pitchFamily="34" charset="0"/>
              </a:rPr>
              <a:t>Do SLIIT students seek advice on time management? </a:t>
            </a:r>
            <a:endParaRPr lang="en-US" sz="4000" dirty="0">
              <a:effectLst/>
            </a:endParaRPr>
          </a:p>
        </p:txBody>
      </p:sp>
      <mc:AlternateContent xmlns:mc="http://schemas.openxmlformats.org/markup-compatibility/2006">
        <mc:Choice xmlns:am3d="http://schemas.microsoft.com/office/drawing/2017/model3d" Requires="am3d">
          <p:graphicFrame>
            <p:nvGraphicFramePr>
              <p:cNvPr id="12" name="3D Model 11" descr="Red Question mark">
                <a:extLst>
                  <a:ext uri="{FF2B5EF4-FFF2-40B4-BE49-F238E27FC236}">
                    <a16:creationId xmlns:a16="http://schemas.microsoft.com/office/drawing/2014/main" id="{6CB16F3F-53AD-68B7-BE43-718835973EA3}"/>
                  </a:ext>
                </a:extLst>
              </p:cNvPr>
              <p:cNvGraphicFramePr>
                <a:graphicFrameLocks noChangeAspect="1"/>
              </p:cNvGraphicFramePr>
              <p:nvPr>
                <p:extLst>
                  <p:ext uri="{D42A27DB-BD31-4B8C-83A1-F6EECF244321}">
                    <p14:modId xmlns:p14="http://schemas.microsoft.com/office/powerpoint/2010/main" val="2937208533"/>
                  </p:ext>
                </p:extLst>
              </p:nvPr>
            </p:nvGraphicFramePr>
            <p:xfrm>
              <a:off x="5047062" y="4128974"/>
              <a:ext cx="1686437" cy="2729025"/>
            </p:xfrm>
            <a:graphic>
              <a:graphicData uri="http://schemas.microsoft.com/office/drawing/2017/model3d">
                <am3d:model3d r:embed="rId5">
                  <am3d:spPr>
                    <a:xfrm>
                      <a:off x="0" y="0"/>
                      <a:ext cx="1686437" cy="2729025"/>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57095" ay="217985" az="16323"/>
                    <am3d:postTrans dx="0" dy="0" dz="0"/>
                  </am3d:trans>
                  <am3d:raster rName="Office3DRenderer" rVer="16.0.8326">
                    <am3d:blip r:embed="rId6"/>
                  </am3d:raster>
                  <am3d:objViewport viewportSz="33007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Question mark">
                <a:extLst>
                  <a:ext uri="{FF2B5EF4-FFF2-40B4-BE49-F238E27FC236}">
                    <a16:creationId xmlns:a16="http://schemas.microsoft.com/office/drawing/2014/main" id="{6CB16F3F-53AD-68B7-BE43-718835973EA3}"/>
                  </a:ext>
                </a:extLst>
              </p:cNvPr>
              <p:cNvPicPr>
                <a:picLocks noGrp="1" noRot="1" noChangeAspect="1" noMove="1" noResize="1" noEditPoints="1" noAdjustHandles="1" noChangeArrowheads="1" noChangeShapeType="1" noCrop="1"/>
              </p:cNvPicPr>
              <p:nvPr/>
            </p:nvPicPr>
            <p:blipFill>
              <a:blip r:embed="rId6"/>
              <a:stretch>
                <a:fillRect/>
              </a:stretch>
            </p:blipFill>
            <p:spPr>
              <a:xfrm>
                <a:off x="5047062" y="4128974"/>
                <a:ext cx="1686437" cy="2729025"/>
              </a:xfrm>
              <a:prstGeom prst="rect">
                <a:avLst/>
              </a:prstGeom>
            </p:spPr>
          </p:pic>
        </mc:Fallback>
      </mc:AlternateContent>
    </p:spTree>
    <p:extLst>
      <p:ext uri="{BB962C8B-B14F-4D97-AF65-F5344CB8AC3E}">
        <p14:creationId xmlns:p14="http://schemas.microsoft.com/office/powerpoint/2010/main" val="3395230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750" fill="hold"/>
                                        <p:tgtEl>
                                          <p:spTgt spid="1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750" fill="hold"/>
                                        <p:tgtEl>
                                          <p:spTgt spid="1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750" fill="hold"/>
                                        <p:tgtEl>
                                          <p:spTgt spid="1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750" fill="hold"/>
                                        <p:tgtEl>
                                          <p:spTgt spid="1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750" fill="hold"/>
                                        <p:tgtEl>
                                          <p:spTgt spid="1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E39B7B-522C-EDF4-9645-3048C9EC38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8878" y="-651181"/>
            <a:ext cx="12238149" cy="8160359"/>
          </a:xfrm>
          <a:prstGeom prst="rect">
            <a:avLst/>
          </a:prstGeom>
        </p:spPr>
      </p:pic>
      <p:sp>
        <p:nvSpPr>
          <p:cNvPr id="2" name="Parallelogram 1">
            <a:extLst>
              <a:ext uri="{FF2B5EF4-FFF2-40B4-BE49-F238E27FC236}">
                <a16:creationId xmlns:a16="http://schemas.microsoft.com/office/drawing/2014/main" id="{001E8432-4ADF-CB53-4B4B-30B96D767B25}"/>
              </a:ext>
            </a:extLst>
          </p:cNvPr>
          <p:cNvSpPr/>
          <p:nvPr/>
        </p:nvSpPr>
        <p:spPr>
          <a:xfrm>
            <a:off x="-3826098" y="-2019301"/>
            <a:ext cx="11139854" cy="10896600"/>
          </a:xfrm>
          <a:prstGeom prst="parallelogram">
            <a:avLst/>
          </a:pr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3" name="Parallelogram 2">
            <a:extLst>
              <a:ext uri="{FF2B5EF4-FFF2-40B4-BE49-F238E27FC236}">
                <a16:creationId xmlns:a16="http://schemas.microsoft.com/office/drawing/2014/main" id="{E3D221EF-67F0-1535-7E96-F979A8428215}"/>
              </a:ext>
            </a:extLst>
          </p:cNvPr>
          <p:cNvSpPr/>
          <p:nvPr/>
        </p:nvSpPr>
        <p:spPr>
          <a:xfrm>
            <a:off x="4571843" y="-2019301"/>
            <a:ext cx="11139854" cy="10896600"/>
          </a:xfrm>
          <a:prstGeom prst="parallelogram">
            <a:avLst/>
          </a:prstGeom>
          <a:solidFill>
            <a:schemeClr val="bg2">
              <a:lumMod val="2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4" name="Slide Number Placeholder 3">
            <a:extLst>
              <a:ext uri="{FF2B5EF4-FFF2-40B4-BE49-F238E27FC236}">
                <a16:creationId xmlns:a16="http://schemas.microsoft.com/office/drawing/2014/main" id="{AC7C2DEA-BCC0-764F-EBC3-DA131EB57F43}"/>
              </a:ext>
            </a:extLst>
          </p:cNvPr>
          <p:cNvSpPr>
            <a:spLocks noGrp="1"/>
          </p:cNvSpPr>
          <p:nvPr>
            <p:ph type="sldNum" sz="quarter" idx="12"/>
          </p:nvPr>
        </p:nvSpPr>
        <p:spPr/>
        <p:txBody>
          <a:bodyPr/>
          <a:lstStyle/>
          <a:p>
            <a:fld id="{9F1B8A69-6888-4D60-9020-14D5E0D2F732}" type="slidenum">
              <a:rPr lang="en-US" smtClean="0"/>
              <a:t>14</a:t>
            </a:fld>
            <a:endParaRPr lang="en-US"/>
          </a:p>
        </p:txBody>
      </p:sp>
      <p:sp>
        <p:nvSpPr>
          <p:cNvPr id="11" name="TextBox 10">
            <a:extLst>
              <a:ext uri="{FF2B5EF4-FFF2-40B4-BE49-F238E27FC236}">
                <a16:creationId xmlns:a16="http://schemas.microsoft.com/office/drawing/2014/main" id="{554CB06D-DEA7-CBBC-6D6C-AE15ED909909}"/>
              </a:ext>
            </a:extLst>
          </p:cNvPr>
          <p:cNvSpPr txBox="1"/>
          <p:nvPr/>
        </p:nvSpPr>
        <p:spPr>
          <a:xfrm>
            <a:off x="-28878" y="7509178"/>
            <a:ext cx="12238149" cy="230832"/>
          </a:xfrm>
          <a:prstGeom prst="rect">
            <a:avLst/>
          </a:prstGeom>
          <a:noFill/>
        </p:spPr>
        <p:txBody>
          <a:bodyPr wrap="square" rtlCol="0">
            <a:spAutoFit/>
          </a:bodyPr>
          <a:lstStyle/>
          <a:p>
            <a:r>
              <a:rPr lang="en-US" sz="900">
                <a:hlinkClick r:id="rId3" tooltip="https://opentextbc.ca/studentsuccess/chapter/adult-learning/"/>
              </a:rPr>
              <a:t>This Photo</a:t>
            </a:r>
            <a:r>
              <a:rPr lang="en-US" sz="900"/>
              <a:t> by Unknown Author is licensed under </a:t>
            </a:r>
            <a:r>
              <a:rPr lang="en-US" sz="900">
                <a:hlinkClick r:id="rId4" tooltip="https://creativecommons.org/licenses/by/3.0/"/>
              </a:rPr>
              <a:t>CC BY</a:t>
            </a:r>
            <a:endParaRPr lang="en-US" sz="900"/>
          </a:p>
        </p:txBody>
      </p:sp>
      <p:sp>
        <p:nvSpPr>
          <p:cNvPr id="7" name="TextBox 6">
            <a:extLst>
              <a:ext uri="{FF2B5EF4-FFF2-40B4-BE49-F238E27FC236}">
                <a16:creationId xmlns:a16="http://schemas.microsoft.com/office/drawing/2014/main" id="{60F8FE38-3185-5E70-71AB-1601187695A5}"/>
              </a:ext>
            </a:extLst>
          </p:cNvPr>
          <p:cNvSpPr txBox="1"/>
          <p:nvPr/>
        </p:nvSpPr>
        <p:spPr>
          <a:xfrm>
            <a:off x="200722" y="-78272"/>
            <a:ext cx="11713755" cy="4343240"/>
          </a:xfrm>
          <a:prstGeom prst="rect">
            <a:avLst/>
          </a:prstGeom>
          <a:noFill/>
        </p:spPr>
        <p:txBody>
          <a:bodyPr wrap="square" rtlCol="0">
            <a:spAutoFit/>
          </a:bodyPr>
          <a:lstStyle/>
          <a:p>
            <a:pPr algn="l" rtl="0" eaLnBrk="1" latinLnBrk="0" hangingPunct="1">
              <a:spcBef>
                <a:spcPts val="0"/>
              </a:spcBef>
              <a:spcAft>
                <a:spcPts val="0"/>
              </a:spcAft>
              <a:buClrTx/>
              <a:buSzPts val="2400"/>
            </a:pPr>
            <a:r>
              <a:rPr lang="en-US" sz="5400" kern="1200" dirty="0">
                <a:solidFill>
                  <a:srgbClr val="FFFFFF"/>
                </a:solidFill>
                <a:effectLst/>
                <a:latin typeface="Amasis MT Pro Black" panose="02040A04050005020304" pitchFamily="18" charset="0"/>
                <a:ea typeface="Calibri" panose="020F0502020204030204" pitchFamily="34" charset="0"/>
                <a:cs typeface="Calibri" panose="020F0502020204030204" pitchFamily="34" charset="0"/>
              </a:rPr>
              <a:t>Seeking Guidance and Embracing Breaks for Effective Time Management</a:t>
            </a:r>
            <a:endParaRPr lang="en-US" sz="5400" dirty="0">
              <a:solidFill>
                <a:srgbClr val="FFFFFF"/>
              </a:solidFill>
              <a:latin typeface="Amasis MT Pro Black" panose="02040A04050005020304" pitchFamily="18" charset="0"/>
              <a:ea typeface="Calibri" panose="020F0502020204030204" pitchFamily="34" charset="0"/>
              <a:cs typeface="Calibri" panose="020F0502020204030204" pitchFamily="34" charset="0"/>
            </a:endParaRPr>
          </a:p>
          <a:p>
            <a:pPr algn="l" rtl="0" eaLnBrk="1" latinLnBrk="0" hangingPunct="1">
              <a:lnSpc>
                <a:spcPct val="150000"/>
              </a:lnSpc>
              <a:spcBef>
                <a:spcPts val="0"/>
              </a:spcBef>
              <a:spcAft>
                <a:spcPts val="0"/>
              </a:spcAft>
              <a:buClrTx/>
              <a:buSzPts val="2400"/>
            </a:pPr>
            <a:endParaRPr lang="en-US" sz="4000" kern="1200" dirty="0">
              <a:solidFill>
                <a:srgbClr val="FFFFFF"/>
              </a:solidFill>
              <a:effectLst/>
              <a:ea typeface="Calibri" panose="020F0502020204030204" pitchFamily="34" charset="0"/>
              <a:cs typeface="Calibri" panose="020F0502020204030204" pitchFamily="34" charset="0"/>
            </a:endParaRPr>
          </a:p>
          <a:p>
            <a:pPr algn="l" rtl="0" eaLnBrk="1" latinLnBrk="0" hangingPunct="1">
              <a:lnSpc>
                <a:spcPct val="150000"/>
              </a:lnSpc>
              <a:spcBef>
                <a:spcPts val="0"/>
              </a:spcBef>
              <a:spcAft>
                <a:spcPts val="0"/>
              </a:spcAft>
              <a:buClrTx/>
              <a:buSzPts val="2400"/>
            </a:pPr>
            <a:r>
              <a:rPr lang="en-US" sz="4000" kern="1200" dirty="0">
                <a:solidFill>
                  <a:srgbClr val="FFFFFF"/>
                </a:solidFill>
                <a:effectLst/>
                <a:ea typeface="Calibri" panose="020F0502020204030204" pitchFamily="34" charset="0"/>
                <a:cs typeface="Calibri" panose="020F0502020204030204" pitchFamily="34" charset="0"/>
              </a:rPr>
              <a:t>Do SLIIT students seek advice on time management? </a:t>
            </a:r>
            <a:endParaRPr lang="en-US" sz="4000" dirty="0">
              <a:effectLst/>
            </a:endParaRPr>
          </a:p>
        </p:txBody>
      </p:sp>
      <mc:AlternateContent xmlns:mc="http://schemas.openxmlformats.org/markup-compatibility/2006">
        <mc:Choice xmlns:am3d="http://schemas.microsoft.com/office/drawing/2017/model3d" Requires="am3d">
          <p:graphicFrame>
            <p:nvGraphicFramePr>
              <p:cNvPr id="12" name="3D Model 11" descr="Red Question mark">
                <a:extLst>
                  <a:ext uri="{FF2B5EF4-FFF2-40B4-BE49-F238E27FC236}">
                    <a16:creationId xmlns:a16="http://schemas.microsoft.com/office/drawing/2014/main" id="{6CB16F3F-53AD-68B7-BE43-718835973EA3}"/>
                  </a:ext>
                </a:extLst>
              </p:cNvPr>
              <p:cNvGraphicFramePr>
                <a:graphicFrameLocks noChangeAspect="1"/>
              </p:cNvGraphicFramePr>
              <p:nvPr>
                <p:extLst>
                  <p:ext uri="{D42A27DB-BD31-4B8C-83A1-F6EECF244321}">
                    <p14:modId xmlns:p14="http://schemas.microsoft.com/office/powerpoint/2010/main" val="3177952744"/>
                  </p:ext>
                </p:extLst>
              </p:nvPr>
            </p:nvGraphicFramePr>
            <p:xfrm>
              <a:off x="552992" y="4132050"/>
              <a:ext cx="1600169" cy="2589425"/>
            </p:xfrm>
            <a:graphic>
              <a:graphicData uri="http://schemas.microsoft.com/office/drawing/2017/model3d">
                <am3d:model3d r:embed="rId5">
                  <am3d:spPr>
                    <a:xfrm>
                      <a:off x="0" y="0"/>
                      <a:ext cx="1600169" cy="2589425"/>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57095" ay="217985" az="16323"/>
                    <am3d:postTrans dx="0" dy="0" dz="0"/>
                  </am3d:trans>
                  <am3d:raster rName="Office3DRenderer" rVer="16.0.8326">
                    <am3d:blip r:embed="rId6"/>
                  </am3d:raster>
                  <am3d:objViewport viewportSz="31319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Question mark">
                <a:extLst>
                  <a:ext uri="{FF2B5EF4-FFF2-40B4-BE49-F238E27FC236}">
                    <a16:creationId xmlns:a16="http://schemas.microsoft.com/office/drawing/2014/main" id="{6CB16F3F-53AD-68B7-BE43-718835973EA3}"/>
                  </a:ext>
                </a:extLst>
              </p:cNvPr>
              <p:cNvPicPr>
                <a:picLocks noGrp="1" noRot="1" noChangeAspect="1" noMove="1" noResize="1" noEditPoints="1" noAdjustHandles="1" noChangeArrowheads="1" noChangeShapeType="1" noCrop="1"/>
              </p:cNvPicPr>
              <p:nvPr/>
            </p:nvPicPr>
            <p:blipFill>
              <a:blip r:embed="rId6"/>
              <a:stretch>
                <a:fillRect/>
              </a:stretch>
            </p:blipFill>
            <p:spPr>
              <a:xfrm>
                <a:off x="552992" y="4132050"/>
                <a:ext cx="1600169" cy="2589425"/>
              </a:xfrm>
              <a:prstGeom prst="rect">
                <a:avLst/>
              </a:prstGeom>
            </p:spPr>
          </p:pic>
        </mc:Fallback>
      </mc:AlternateContent>
      <p:pic>
        <p:nvPicPr>
          <p:cNvPr id="5" name="Picture 4" descr="A colorful pie chart with text&#10;&#10;Description automatically generated">
            <a:extLst>
              <a:ext uri="{FF2B5EF4-FFF2-40B4-BE49-F238E27FC236}">
                <a16:creationId xmlns:a16="http://schemas.microsoft.com/office/drawing/2014/main" id="{B282D5E1-8E5F-BBD4-428E-7F8A939A90D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9020" t="27065" r="25372" b="8125"/>
          <a:stretch/>
        </p:blipFill>
        <p:spPr bwMode="auto">
          <a:xfrm>
            <a:off x="5829149" y="4365546"/>
            <a:ext cx="4599110" cy="2255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0942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10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E39B7B-522C-EDF4-9645-3048C9EC38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8878" y="-651181"/>
            <a:ext cx="12238149" cy="8160359"/>
          </a:xfrm>
          <a:prstGeom prst="rect">
            <a:avLst/>
          </a:prstGeom>
        </p:spPr>
      </p:pic>
      <p:sp>
        <p:nvSpPr>
          <p:cNvPr id="2" name="Parallelogram 1">
            <a:extLst>
              <a:ext uri="{FF2B5EF4-FFF2-40B4-BE49-F238E27FC236}">
                <a16:creationId xmlns:a16="http://schemas.microsoft.com/office/drawing/2014/main" id="{001E8432-4ADF-CB53-4B4B-30B96D767B25}"/>
              </a:ext>
            </a:extLst>
          </p:cNvPr>
          <p:cNvSpPr/>
          <p:nvPr/>
        </p:nvSpPr>
        <p:spPr>
          <a:xfrm>
            <a:off x="-3826098" y="-2019301"/>
            <a:ext cx="11139854" cy="10896600"/>
          </a:xfrm>
          <a:prstGeom prst="parallelogram">
            <a:avLst/>
          </a:pr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3" name="Parallelogram 2">
            <a:extLst>
              <a:ext uri="{FF2B5EF4-FFF2-40B4-BE49-F238E27FC236}">
                <a16:creationId xmlns:a16="http://schemas.microsoft.com/office/drawing/2014/main" id="{E3D221EF-67F0-1535-7E96-F979A8428215}"/>
              </a:ext>
            </a:extLst>
          </p:cNvPr>
          <p:cNvSpPr/>
          <p:nvPr/>
        </p:nvSpPr>
        <p:spPr>
          <a:xfrm>
            <a:off x="4571843" y="-1796277"/>
            <a:ext cx="11139854" cy="10896600"/>
          </a:xfrm>
          <a:prstGeom prst="parallelogram">
            <a:avLst/>
          </a:prstGeom>
          <a:solidFill>
            <a:schemeClr val="bg2">
              <a:lumMod val="2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4" name="Slide Number Placeholder 3">
            <a:extLst>
              <a:ext uri="{FF2B5EF4-FFF2-40B4-BE49-F238E27FC236}">
                <a16:creationId xmlns:a16="http://schemas.microsoft.com/office/drawing/2014/main" id="{AC7C2DEA-BCC0-764F-EBC3-DA131EB57F43}"/>
              </a:ext>
            </a:extLst>
          </p:cNvPr>
          <p:cNvSpPr>
            <a:spLocks noGrp="1"/>
          </p:cNvSpPr>
          <p:nvPr>
            <p:ph type="sldNum" sz="quarter" idx="12"/>
          </p:nvPr>
        </p:nvSpPr>
        <p:spPr/>
        <p:txBody>
          <a:bodyPr/>
          <a:lstStyle/>
          <a:p>
            <a:fld id="{9F1B8A69-6888-4D60-9020-14D5E0D2F732}" type="slidenum">
              <a:rPr lang="en-US" smtClean="0"/>
              <a:t>15</a:t>
            </a:fld>
            <a:endParaRPr lang="en-US"/>
          </a:p>
        </p:txBody>
      </p:sp>
      <p:sp>
        <p:nvSpPr>
          <p:cNvPr id="11" name="TextBox 10">
            <a:extLst>
              <a:ext uri="{FF2B5EF4-FFF2-40B4-BE49-F238E27FC236}">
                <a16:creationId xmlns:a16="http://schemas.microsoft.com/office/drawing/2014/main" id="{554CB06D-DEA7-CBBC-6D6C-AE15ED909909}"/>
              </a:ext>
            </a:extLst>
          </p:cNvPr>
          <p:cNvSpPr txBox="1"/>
          <p:nvPr/>
        </p:nvSpPr>
        <p:spPr>
          <a:xfrm>
            <a:off x="-28878" y="7509178"/>
            <a:ext cx="12238149" cy="230832"/>
          </a:xfrm>
          <a:prstGeom prst="rect">
            <a:avLst/>
          </a:prstGeom>
          <a:noFill/>
        </p:spPr>
        <p:txBody>
          <a:bodyPr wrap="square" rtlCol="0">
            <a:spAutoFit/>
          </a:bodyPr>
          <a:lstStyle/>
          <a:p>
            <a:r>
              <a:rPr lang="en-US" sz="900">
                <a:hlinkClick r:id="rId3" tooltip="https://opentextbc.ca/studentsuccess/chapter/adult-learning/"/>
              </a:rPr>
              <a:t>This Photo</a:t>
            </a:r>
            <a:r>
              <a:rPr lang="en-US" sz="900"/>
              <a:t> by Unknown Author is licensed under </a:t>
            </a:r>
            <a:r>
              <a:rPr lang="en-US" sz="900">
                <a:hlinkClick r:id="rId4" tooltip="https://creativecommons.org/licenses/by/3.0/"/>
              </a:rPr>
              <a:t>CC BY</a:t>
            </a:r>
            <a:endParaRPr lang="en-US" sz="900"/>
          </a:p>
        </p:txBody>
      </p:sp>
      <p:sp>
        <p:nvSpPr>
          <p:cNvPr id="7" name="TextBox 6">
            <a:extLst>
              <a:ext uri="{FF2B5EF4-FFF2-40B4-BE49-F238E27FC236}">
                <a16:creationId xmlns:a16="http://schemas.microsoft.com/office/drawing/2014/main" id="{60F8FE38-3185-5E70-71AB-1601187695A5}"/>
              </a:ext>
            </a:extLst>
          </p:cNvPr>
          <p:cNvSpPr txBox="1"/>
          <p:nvPr/>
        </p:nvSpPr>
        <p:spPr>
          <a:xfrm>
            <a:off x="200722" y="-78272"/>
            <a:ext cx="11713755" cy="1850250"/>
          </a:xfrm>
          <a:prstGeom prst="rect">
            <a:avLst/>
          </a:prstGeom>
          <a:noFill/>
        </p:spPr>
        <p:txBody>
          <a:bodyPr wrap="square" rtlCol="0">
            <a:spAutoFit/>
          </a:bodyPr>
          <a:lstStyle/>
          <a:p>
            <a:pPr>
              <a:lnSpc>
                <a:spcPct val="150000"/>
              </a:lnSpc>
              <a:buSzPts val="2400"/>
            </a:pPr>
            <a:r>
              <a:rPr lang="en-US" sz="4000" dirty="0">
                <a:solidFill>
                  <a:srgbClr val="FFFFFF"/>
                </a:solidFill>
                <a:ea typeface="Calibri" panose="020F0502020204030204" pitchFamily="34" charset="0"/>
                <a:cs typeface="Calibri" panose="020F0502020204030204" pitchFamily="34" charset="0"/>
              </a:rPr>
              <a:t>Do SLIIT students intentionally schedule breaks during their day?</a:t>
            </a:r>
            <a:endParaRPr lang="en-US" sz="4000" dirty="0">
              <a:effectLst/>
            </a:endParaRPr>
          </a:p>
        </p:txBody>
      </p:sp>
      <mc:AlternateContent xmlns:mc="http://schemas.openxmlformats.org/markup-compatibility/2006">
        <mc:Choice xmlns:am3d="http://schemas.microsoft.com/office/drawing/2017/model3d" Requires="am3d">
          <p:graphicFrame>
            <p:nvGraphicFramePr>
              <p:cNvPr id="12" name="3D Model 11" descr="Red Question mark">
                <a:extLst>
                  <a:ext uri="{FF2B5EF4-FFF2-40B4-BE49-F238E27FC236}">
                    <a16:creationId xmlns:a16="http://schemas.microsoft.com/office/drawing/2014/main" id="{6CB16F3F-53AD-68B7-BE43-718835973EA3}"/>
                  </a:ext>
                </a:extLst>
              </p:cNvPr>
              <p:cNvGraphicFramePr>
                <a:graphicFrameLocks noChangeAspect="1"/>
              </p:cNvGraphicFramePr>
              <p:nvPr>
                <p:extLst>
                  <p:ext uri="{D42A27DB-BD31-4B8C-83A1-F6EECF244321}">
                    <p14:modId xmlns:p14="http://schemas.microsoft.com/office/powerpoint/2010/main" val="133264136"/>
                  </p:ext>
                </p:extLst>
              </p:nvPr>
            </p:nvGraphicFramePr>
            <p:xfrm>
              <a:off x="4363731" y="2173422"/>
              <a:ext cx="2950025" cy="4773788"/>
            </p:xfrm>
            <a:graphic>
              <a:graphicData uri="http://schemas.microsoft.com/office/drawing/2017/model3d">
                <am3d:model3d r:embed="rId5">
                  <am3d:spPr>
                    <a:xfrm>
                      <a:off x="0" y="0"/>
                      <a:ext cx="2950025" cy="4773788"/>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57095" ay="217985" az="16323"/>
                    <am3d:postTrans dx="0" dy="0" dz="0"/>
                  </am3d:trans>
                  <am3d:raster rName="Office3DRenderer" rVer="16.0.8326">
                    <am3d:blip r:embed="rId6"/>
                  </am3d:raster>
                  <am3d:objViewport viewportSz="57739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Question mark">
                <a:extLst>
                  <a:ext uri="{FF2B5EF4-FFF2-40B4-BE49-F238E27FC236}">
                    <a16:creationId xmlns:a16="http://schemas.microsoft.com/office/drawing/2014/main" id="{6CB16F3F-53AD-68B7-BE43-718835973EA3}"/>
                  </a:ext>
                </a:extLst>
              </p:cNvPr>
              <p:cNvPicPr>
                <a:picLocks noGrp="1" noRot="1" noChangeAspect="1" noMove="1" noResize="1" noEditPoints="1" noAdjustHandles="1" noChangeArrowheads="1" noChangeShapeType="1" noCrop="1"/>
              </p:cNvPicPr>
              <p:nvPr/>
            </p:nvPicPr>
            <p:blipFill>
              <a:blip r:embed="rId6"/>
              <a:stretch>
                <a:fillRect/>
              </a:stretch>
            </p:blipFill>
            <p:spPr>
              <a:xfrm>
                <a:off x="4363731" y="2173422"/>
                <a:ext cx="2950025" cy="4773788"/>
              </a:xfrm>
              <a:prstGeom prst="rect">
                <a:avLst/>
              </a:prstGeom>
            </p:spPr>
          </p:pic>
        </mc:Fallback>
      </mc:AlternateContent>
    </p:spTree>
    <p:extLst>
      <p:ext uri="{BB962C8B-B14F-4D97-AF65-F5344CB8AC3E}">
        <p14:creationId xmlns:p14="http://schemas.microsoft.com/office/powerpoint/2010/main" val="3431888420"/>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750" fill="hold"/>
                                        <p:tgtEl>
                                          <p:spTgt spid="1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750" fill="hold"/>
                                        <p:tgtEl>
                                          <p:spTgt spid="1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750" fill="hold"/>
                                        <p:tgtEl>
                                          <p:spTgt spid="1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750" fill="hold"/>
                                        <p:tgtEl>
                                          <p:spTgt spid="1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750" fill="hold"/>
                                        <p:tgtEl>
                                          <p:spTgt spid="1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E39B7B-522C-EDF4-9645-3048C9EC38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8878" y="-651181"/>
            <a:ext cx="12238149" cy="8160359"/>
          </a:xfrm>
          <a:prstGeom prst="rect">
            <a:avLst/>
          </a:prstGeom>
        </p:spPr>
      </p:pic>
      <p:sp>
        <p:nvSpPr>
          <p:cNvPr id="2" name="Parallelogram 1">
            <a:extLst>
              <a:ext uri="{FF2B5EF4-FFF2-40B4-BE49-F238E27FC236}">
                <a16:creationId xmlns:a16="http://schemas.microsoft.com/office/drawing/2014/main" id="{001E8432-4ADF-CB53-4B4B-30B96D767B25}"/>
              </a:ext>
            </a:extLst>
          </p:cNvPr>
          <p:cNvSpPr/>
          <p:nvPr/>
        </p:nvSpPr>
        <p:spPr>
          <a:xfrm>
            <a:off x="-3826098" y="-2019301"/>
            <a:ext cx="11139854" cy="10896600"/>
          </a:xfrm>
          <a:prstGeom prst="parallelogram">
            <a:avLst/>
          </a:prstGeom>
          <a:solidFill>
            <a:schemeClr val="tx1">
              <a:lumMod val="95000"/>
              <a:lumOff val="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3" name="Parallelogram 2">
            <a:extLst>
              <a:ext uri="{FF2B5EF4-FFF2-40B4-BE49-F238E27FC236}">
                <a16:creationId xmlns:a16="http://schemas.microsoft.com/office/drawing/2014/main" id="{E3D221EF-67F0-1535-7E96-F979A8428215}"/>
              </a:ext>
            </a:extLst>
          </p:cNvPr>
          <p:cNvSpPr/>
          <p:nvPr/>
        </p:nvSpPr>
        <p:spPr>
          <a:xfrm>
            <a:off x="4571843" y="-1796277"/>
            <a:ext cx="11139854" cy="10896600"/>
          </a:xfrm>
          <a:prstGeom prst="parallelogram">
            <a:avLst/>
          </a:prstGeom>
          <a:solidFill>
            <a:schemeClr val="bg2">
              <a:lumMod val="2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50800" dir="5400000" algn="ctr" rotWithShape="0">
                  <a:srgbClr val="000000"/>
                </a:outerShdw>
              </a:effectLst>
            </a:endParaRPr>
          </a:p>
        </p:txBody>
      </p:sp>
      <p:sp>
        <p:nvSpPr>
          <p:cNvPr id="4" name="Slide Number Placeholder 3">
            <a:extLst>
              <a:ext uri="{FF2B5EF4-FFF2-40B4-BE49-F238E27FC236}">
                <a16:creationId xmlns:a16="http://schemas.microsoft.com/office/drawing/2014/main" id="{AC7C2DEA-BCC0-764F-EBC3-DA131EB57F43}"/>
              </a:ext>
            </a:extLst>
          </p:cNvPr>
          <p:cNvSpPr>
            <a:spLocks noGrp="1"/>
          </p:cNvSpPr>
          <p:nvPr>
            <p:ph type="sldNum" sz="quarter" idx="12"/>
          </p:nvPr>
        </p:nvSpPr>
        <p:spPr/>
        <p:txBody>
          <a:bodyPr/>
          <a:lstStyle/>
          <a:p>
            <a:fld id="{9F1B8A69-6888-4D60-9020-14D5E0D2F732}" type="slidenum">
              <a:rPr lang="en-US" smtClean="0"/>
              <a:t>16</a:t>
            </a:fld>
            <a:endParaRPr lang="en-US"/>
          </a:p>
        </p:txBody>
      </p:sp>
      <p:sp>
        <p:nvSpPr>
          <p:cNvPr id="11" name="TextBox 10">
            <a:extLst>
              <a:ext uri="{FF2B5EF4-FFF2-40B4-BE49-F238E27FC236}">
                <a16:creationId xmlns:a16="http://schemas.microsoft.com/office/drawing/2014/main" id="{554CB06D-DEA7-CBBC-6D6C-AE15ED909909}"/>
              </a:ext>
            </a:extLst>
          </p:cNvPr>
          <p:cNvSpPr txBox="1"/>
          <p:nvPr/>
        </p:nvSpPr>
        <p:spPr>
          <a:xfrm>
            <a:off x="-28878" y="7509178"/>
            <a:ext cx="12238149" cy="230832"/>
          </a:xfrm>
          <a:prstGeom prst="rect">
            <a:avLst/>
          </a:prstGeom>
          <a:noFill/>
        </p:spPr>
        <p:txBody>
          <a:bodyPr wrap="square" rtlCol="0">
            <a:spAutoFit/>
          </a:bodyPr>
          <a:lstStyle/>
          <a:p>
            <a:r>
              <a:rPr lang="en-US" sz="900">
                <a:hlinkClick r:id="rId3" tooltip="https://opentextbc.ca/studentsuccess/chapter/adult-learning/"/>
              </a:rPr>
              <a:t>This Photo</a:t>
            </a:r>
            <a:r>
              <a:rPr lang="en-US" sz="900"/>
              <a:t> by Unknown Author is licensed under </a:t>
            </a:r>
            <a:r>
              <a:rPr lang="en-US" sz="900">
                <a:hlinkClick r:id="rId4" tooltip="https://creativecommons.org/licenses/by/3.0/"/>
              </a:rPr>
              <a:t>CC BY</a:t>
            </a:r>
            <a:endParaRPr lang="en-US" sz="900"/>
          </a:p>
        </p:txBody>
      </p:sp>
      <p:sp>
        <p:nvSpPr>
          <p:cNvPr id="7" name="TextBox 6">
            <a:extLst>
              <a:ext uri="{FF2B5EF4-FFF2-40B4-BE49-F238E27FC236}">
                <a16:creationId xmlns:a16="http://schemas.microsoft.com/office/drawing/2014/main" id="{60F8FE38-3185-5E70-71AB-1601187695A5}"/>
              </a:ext>
            </a:extLst>
          </p:cNvPr>
          <p:cNvSpPr txBox="1"/>
          <p:nvPr/>
        </p:nvSpPr>
        <p:spPr>
          <a:xfrm>
            <a:off x="200722" y="-78272"/>
            <a:ext cx="11713755" cy="1850250"/>
          </a:xfrm>
          <a:prstGeom prst="rect">
            <a:avLst/>
          </a:prstGeom>
          <a:noFill/>
        </p:spPr>
        <p:txBody>
          <a:bodyPr wrap="square" rtlCol="0">
            <a:spAutoFit/>
          </a:bodyPr>
          <a:lstStyle/>
          <a:p>
            <a:pPr>
              <a:lnSpc>
                <a:spcPct val="150000"/>
              </a:lnSpc>
              <a:buSzPts val="2400"/>
            </a:pPr>
            <a:r>
              <a:rPr lang="en-US" sz="4000" dirty="0">
                <a:solidFill>
                  <a:srgbClr val="FFFFFF"/>
                </a:solidFill>
                <a:ea typeface="Calibri" panose="020F0502020204030204" pitchFamily="34" charset="0"/>
                <a:cs typeface="Calibri" panose="020F0502020204030204" pitchFamily="34" charset="0"/>
              </a:rPr>
              <a:t>Do SLIIT students intentionally schedule breaks during their day?</a:t>
            </a:r>
            <a:endParaRPr lang="en-US" sz="4000" dirty="0">
              <a:effectLst/>
            </a:endParaRPr>
          </a:p>
        </p:txBody>
      </p:sp>
      <mc:AlternateContent xmlns:mc="http://schemas.openxmlformats.org/markup-compatibility/2006">
        <mc:Choice xmlns:am3d="http://schemas.microsoft.com/office/drawing/2017/model3d" Requires="am3d">
          <p:graphicFrame>
            <p:nvGraphicFramePr>
              <p:cNvPr id="12" name="3D Model 11" descr="Red Question mark">
                <a:extLst>
                  <a:ext uri="{FF2B5EF4-FFF2-40B4-BE49-F238E27FC236}">
                    <a16:creationId xmlns:a16="http://schemas.microsoft.com/office/drawing/2014/main" id="{6CB16F3F-53AD-68B7-BE43-718835973EA3}"/>
                  </a:ext>
                </a:extLst>
              </p:cNvPr>
              <p:cNvGraphicFramePr>
                <a:graphicFrameLocks noChangeAspect="1"/>
              </p:cNvGraphicFramePr>
              <p:nvPr>
                <p:extLst>
                  <p:ext uri="{D42A27DB-BD31-4B8C-83A1-F6EECF244321}">
                    <p14:modId xmlns:p14="http://schemas.microsoft.com/office/powerpoint/2010/main" val="136017433"/>
                  </p:ext>
                </p:extLst>
              </p:nvPr>
            </p:nvGraphicFramePr>
            <p:xfrm>
              <a:off x="594620" y="2084212"/>
              <a:ext cx="2950022" cy="4773787"/>
            </p:xfrm>
            <a:graphic>
              <a:graphicData uri="http://schemas.microsoft.com/office/drawing/2017/model3d">
                <am3d:model3d r:embed="rId5">
                  <am3d:spPr>
                    <a:xfrm>
                      <a:off x="0" y="0"/>
                      <a:ext cx="2950022" cy="4773787"/>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57095" ay="217985" az="16323"/>
                    <am3d:postTrans dx="0" dy="0" dz="0"/>
                  </am3d:trans>
                  <am3d:raster rName="Office3DRenderer" rVer="16.0.8326">
                    <am3d:blip r:embed="rId6"/>
                  </am3d:raster>
                  <am3d:objViewport viewportSz="57739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Question mark">
                <a:extLst>
                  <a:ext uri="{FF2B5EF4-FFF2-40B4-BE49-F238E27FC236}">
                    <a16:creationId xmlns:a16="http://schemas.microsoft.com/office/drawing/2014/main" id="{6CB16F3F-53AD-68B7-BE43-718835973EA3}"/>
                  </a:ext>
                </a:extLst>
              </p:cNvPr>
              <p:cNvPicPr>
                <a:picLocks noGrp="1" noRot="1" noChangeAspect="1" noMove="1" noResize="1" noEditPoints="1" noAdjustHandles="1" noChangeArrowheads="1" noChangeShapeType="1" noCrop="1"/>
              </p:cNvPicPr>
              <p:nvPr/>
            </p:nvPicPr>
            <p:blipFill>
              <a:blip r:embed="rId6"/>
              <a:stretch>
                <a:fillRect/>
              </a:stretch>
            </p:blipFill>
            <p:spPr>
              <a:xfrm>
                <a:off x="594620" y="2084212"/>
                <a:ext cx="2950022" cy="4773787"/>
              </a:xfrm>
              <a:prstGeom prst="rect">
                <a:avLst/>
              </a:prstGeom>
            </p:spPr>
          </p:pic>
        </mc:Fallback>
      </mc:AlternateContent>
      <p:pic>
        <p:nvPicPr>
          <p:cNvPr id="5" name="Picture 4" descr="Forms response chart. Question title: 16) Do you intentionally schedule breaks during your day?&#10;. Number of responses: 100 responses.">
            <a:extLst>
              <a:ext uri="{FF2B5EF4-FFF2-40B4-BE49-F238E27FC236}">
                <a16:creationId xmlns:a16="http://schemas.microsoft.com/office/drawing/2014/main" id="{C2320A85-3A30-DD9C-37B3-8DBF0AE84A2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690" t="26777" r="25487" b="8405"/>
          <a:stretch/>
        </p:blipFill>
        <p:spPr bwMode="auto">
          <a:xfrm>
            <a:off x="5322047" y="2252109"/>
            <a:ext cx="6362830" cy="30539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124049553"/>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fill="hold" nodeType="withEffect">
                                  <p:stCondLst>
                                    <p:cond delay="0"/>
                                  </p:stCondLst>
                                  <p:childTnLst>
                                    <p:animRot by="21600000">
                                      <p:cBhvr>
                                        <p:cTn id="6" dur="1000" fill="hold"/>
                                        <p:tgtEl>
                                          <p:spTgt spid="1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AE7BBED5-C1CD-3A06-114D-99FAFC2134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16671" y="-53357"/>
            <a:ext cx="12814878" cy="7368555"/>
          </a:xfrm>
          <a:prstGeom prst="rect">
            <a:avLst/>
          </a:prstGeom>
          <a:effectLst>
            <a:outerShdw blurRad="50800" dist="50800" dir="5400000" algn="ctr" rotWithShape="0">
              <a:srgbClr val="000000"/>
            </a:outerShdw>
          </a:effectLst>
        </p:spPr>
      </p:pic>
      <p:sp>
        <p:nvSpPr>
          <p:cNvPr id="3" name="Rectangle 2">
            <a:extLst>
              <a:ext uri="{FF2B5EF4-FFF2-40B4-BE49-F238E27FC236}">
                <a16:creationId xmlns:a16="http://schemas.microsoft.com/office/drawing/2014/main" id="{C12FBBF9-A4A7-C551-63DE-86144E721123}"/>
              </a:ext>
            </a:extLst>
          </p:cNvPr>
          <p:cNvSpPr/>
          <p:nvPr/>
        </p:nvSpPr>
        <p:spPr>
          <a:xfrm>
            <a:off x="-411397" y="-457200"/>
            <a:ext cx="13257602" cy="7807806"/>
          </a:xfrm>
          <a:prstGeom prst="rect">
            <a:avLst/>
          </a:prstGeom>
          <a:solidFill>
            <a:schemeClr val="tx2">
              <a:lumMod val="90000"/>
              <a:lumOff val="1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3CA78DB-4392-BCA0-5518-146984E29F96}"/>
              </a:ext>
            </a:extLst>
          </p:cNvPr>
          <p:cNvSpPr txBox="1"/>
          <p:nvPr/>
        </p:nvSpPr>
        <p:spPr>
          <a:xfrm>
            <a:off x="280332" y="136525"/>
            <a:ext cx="11911668" cy="3932359"/>
          </a:xfrm>
          <a:prstGeom prst="rect">
            <a:avLst/>
          </a:prstGeom>
          <a:noFill/>
        </p:spPr>
        <p:txBody>
          <a:bodyPr wrap="square" rtlCol="0">
            <a:spAutoFit/>
          </a:bodyPr>
          <a:lstStyle/>
          <a:p>
            <a:pPr algn="ctr">
              <a:lnSpc>
                <a:spcPct val="90000"/>
              </a:lnSpc>
              <a:spcBef>
                <a:spcPts val="1000"/>
              </a:spcBef>
              <a:buClr>
                <a:schemeClr val="accent1"/>
              </a:buClr>
            </a:pPr>
            <a:r>
              <a:rPr lang="en-US" sz="54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Assessing Time Management Skills and Academic Impact </a:t>
            </a:r>
            <a:endParaRPr lang="en-US" sz="5400" dirty="0">
              <a:effectLst/>
            </a:endParaRPr>
          </a:p>
          <a:p>
            <a:pPr algn="ctr">
              <a:lnSpc>
                <a:spcPct val="90000"/>
              </a:lnSpc>
              <a:spcBef>
                <a:spcPts val="1000"/>
              </a:spcBef>
              <a:buClr>
                <a:schemeClr val="accent1"/>
              </a:buClr>
            </a:pPr>
            <a:br>
              <a:rPr lang="en-US" sz="4000" b="1" dirty="0">
                <a:solidFill>
                  <a:schemeClr val="bg1"/>
                </a:solidFill>
                <a:effectLst>
                  <a:outerShdw blurRad="38100" dist="38100" dir="2700000" algn="tl">
                    <a:srgbClr val="000000">
                      <a:alpha val="43137"/>
                    </a:srgbClr>
                  </a:outerShdw>
                </a:effectLst>
              </a:rPr>
            </a:br>
            <a:br>
              <a:rPr lang="en-US" sz="4000" b="1" dirty="0">
                <a:solidFill>
                  <a:schemeClr val="bg1"/>
                </a:solidFill>
                <a:effectLst>
                  <a:outerShdw blurRad="38100" dist="38100" dir="2700000" algn="tl">
                    <a:srgbClr val="000000">
                      <a:alpha val="43137"/>
                    </a:srgbClr>
                  </a:outerShdw>
                </a:effectLst>
              </a:rPr>
            </a:br>
            <a:r>
              <a:rPr lang="en-US" sz="4000" b="1" dirty="0">
                <a:solidFill>
                  <a:schemeClr val="bg1"/>
                </a:solidFill>
                <a:effectLst>
                  <a:outerShdw blurRad="38100" dist="38100" dir="2700000" algn="tl">
                    <a:srgbClr val="000000">
                      <a:alpha val="43137"/>
                    </a:srgbClr>
                  </a:outerShdw>
                </a:effectLst>
              </a:rPr>
              <a:t>On a scale of 1 to 5, how confident are SLIIT students in their time management skills?</a:t>
            </a:r>
            <a:endParaRPr lang="en-US" sz="4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4" name="3D Model 13" descr="Red Question mark">
                <a:extLst>
                  <a:ext uri="{FF2B5EF4-FFF2-40B4-BE49-F238E27FC236}">
                    <a16:creationId xmlns:a16="http://schemas.microsoft.com/office/drawing/2014/main" id="{DD483D07-95C0-1AC0-53B3-5A6AC699FA65}"/>
                  </a:ext>
                </a:extLst>
              </p:cNvPr>
              <p:cNvGraphicFramePr>
                <a:graphicFrameLocks noChangeAspect="1"/>
              </p:cNvGraphicFramePr>
              <p:nvPr>
                <p:extLst>
                  <p:ext uri="{D42A27DB-BD31-4B8C-83A1-F6EECF244321}">
                    <p14:modId xmlns:p14="http://schemas.microsoft.com/office/powerpoint/2010/main" val="1422353983"/>
                  </p:ext>
                </p:extLst>
              </p:nvPr>
            </p:nvGraphicFramePr>
            <p:xfrm>
              <a:off x="5146513" y="4258766"/>
              <a:ext cx="1638437" cy="2619609"/>
            </p:xfrm>
            <a:graphic>
              <a:graphicData uri="http://schemas.microsoft.com/office/drawing/2017/model3d">
                <am3d:model3d r:embed="rId4">
                  <am3d:spPr>
                    <a:xfrm>
                      <a:off x="0" y="0"/>
                      <a:ext cx="1638437" cy="261960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581331" ay="55447" az="9467"/>
                    <am3d:postTrans dx="0" dy="0" dz="0"/>
                  </am3d:trans>
                  <am3d:raster rName="Office3DRenderer" rVer="16.0.8326">
                    <am3d:blip r:embed="rId5"/>
                  </am3d:raster>
                  <am3d:objViewport viewportSz="3154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Question mark">
                <a:extLst>
                  <a:ext uri="{FF2B5EF4-FFF2-40B4-BE49-F238E27FC236}">
                    <a16:creationId xmlns:a16="http://schemas.microsoft.com/office/drawing/2014/main" id="{DD483D07-95C0-1AC0-53B3-5A6AC699FA65}"/>
                  </a:ext>
                </a:extLst>
              </p:cNvPr>
              <p:cNvPicPr>
                <a:picLocks noGrp="1" noRot="1" noChangeAspect="1" noMove="1" noResize="1" noEditPoints="1" noAdjustHandles="1" noChangeArrowheads="1" noChangeShapeType="1" noCrop="1"/>
              </p:cNvPicPr>
              <p:nvPr/>
            </p:nvPicPr>
            <p:blipFill>
              <a:blip r:embed="rId5"/>
              <a:stretch>
                <a:fillRect/>
              </a:stretch>
            </p:blipFill>
            <p:spPr>
              <a:xfrm>
                <a:off x="5146513" y="4258766"/>
                <a:ext cx="1638437" cy="2619609"/>
              </a:xfrm>
              <a:prstGeom prst="rect">
                <a:avLst/>
              </a:prstGeom>
            </p:spPr>
          </p:pic>
        </mc:Fallback>
      </mc:AlternateContent>
      <p:sp>
        <p:nvSpPr>
          <p:cNvPr id="2" name="Slide Number Placeholder 1">
            <a:extLst>
              <a:ext uri="{FF2B5EF4-FFF2-40B4-BE49-F238E27FC236}">
                <a16:creationId xmlns:a16="http://schemas.microsoft.com/office/drawing/2014/main" id="{3E2A38B3-0A23-8677-C511-93CFC089BCBB}"/>
              </a:ext>
            </a:extLst>
          </p:cNvPr>
          <p:cNvSpPr>
            <a:spLocks noGrp="1"/>
          </p:cNvSpPr>
          <p:nvPr>
            <p:ph type="sldNum" sz="quarter" idx="12"/>
          </p:nvPr>
        </p:nvSpPr>
        <p:spPr/>
        <p:txBody>
          <a:bodyPr/>
          <a:lstStyle/>
          <a:p>
            <a:fld id="{9F1B8A69-6888-4D60-9020-14D5E0D2F732}" type="slidenum">
              <a:rPr lang="en-US" smtClean="0"/>
              <a:t>17</a:t>
            </a:fld>
            <a:endParaRPr lang="en-US"/>
          </a:p>
        </p:txBody>
      </p:sp>
    </p:spTree>
    <p:extLst>
      <p:ext uri="{BB962C8B-B14F-4D97-AF65-F5344CB8AC3E}">
        <p14:creationId xmlns:p14="http://schemas.microsoft.com/office/powerpoint/2010/main" val="3436442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204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additive="sum">
                                        <p:cTn id="8" dur="750" fill="hold"/>
                                        <p:tgtEl>
                                          <p:spTgt spid="14"/>
                                        </p:tgtEl>
                                        <p:attrNameLst>
                                          <p:attrName>3d.view.rotation.z</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750" fill="hold"/>
                                        <p:tgtEl>
                                          <p:spTgt spid="1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750" fill="hold"/>
                                        <p:tgtEl>
                                          <p:spTgt spid="1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750" fill="hold"/>
                                        <p:tgtEl>
                                          <p:spTgt spid="1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AE7BBED5-C1CD-3A06-114D-99FAFC2134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16671" y="-53357"/>
            <a:ext cx="12814878" cy="7368555"/>
          </a:xfrm>
          <a:prstGeom prst="rect">
            <a:avLst/>
          </a:prstGeom>
          <a:effectLst>
            <a:outerShdw blurRad="50800" dist="50800" dir="5400000" algn="ctr" rotWithShape="0">
              <a:srgbClr val="000000"/>
            </a:outerShdw>
          </a:effectLst>
        </p:spPr>
      </p:pic>
      <p:sp>
        <p:nvSpPr>
          <p:cNvPr id="3" name="Rectangle 2">
            <a:extLst>
              <a:ext uri="{FF2B5EF4-FFF2-40B4-BE49-F238E27FC236}">
                <a16:creationId xmlns:a16="http://schemas.microsoft.com/office/drawing/2014/main" id="{C12FBBF9-A4A7-C551-63DE-86144E721123}"/>
              </a:ext>
            </a:extLst>
          </p:cNvPr>
          <p:cNvSpPr/>
          <p:nvPr/>
        </p:nvSpPr>
        <p:spPr>
          <a:xfrm>
            <a:off x="-411397" y="-457200"/>
            <a:ext cx="13335660" cy="7807806"/>
          </a:xfrm>
          <a:prstGeom prst="rect">
            <a:avLst/>
          </a:prstGeom>
          <a:solidFill>
            <a:schemeClr val="tx2">
              <a:lumMod val="90000"/>
              <a:lumOff val="1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3CA78DB-4392-BCA0-5518-146984E29F96}"/>
              </a:ext>
            </a:extLst>
          </p:cNvPr>
          <p:cNvSpPr txBox="1"/>
          <p:nvPr/>
        </p:nvSpPr>
        <p:spPr>
          <a:xfrm>
            <a:off x="230562" y="136525"/>
            <a:ext cx="11961438" cy="2336024"/>
          </a:xfrm>
          <a:prstGeom prst="rect">
            <a:avLst/>
          </a:prstGeom>
          <a:noFill/>
        </p:spPr>
        <p:txBody>
          <a:bodyPr wrap="square" rtlCol="0">
            <a:spAutoFit/>
          </a:bodyPr>
          <a:lstStyle/>
          <a:p>
            <a:pPr algn="ctr">
              <a:lnSpc>
                <a:spcPct val="90000"/>
              </a:lnSpc>
              <a:spcBef>
                <a:spcPts val="1000"/>
              </a:spcBef>
              <a:buClr>
                <a:schemeClr val="accent1"/>
              </a:buClr>
            </a:pPr>
            <a:r>
              <a:rPr lang="en-US" sz="5400" b="1" dirty="0">
                <a:solidFill>
                  <a:schemeClr val="bg1"/>
                </a:solidFill>
                <a:effectLst>
                  <a:outerShdw blurRad="38100" dist="38100" dir="2700000" algn="tl">
                    <a:srgbClr val="000000">
                      <a:alpha val="43137"/>
                    </a:srgbClr>
                  </a:outerShdw>
                </a:effectLst>
              </a:rPr>
              <a:t>On a scale of 1 to 5, how confident are SLIIT students in their time management skills?</a:t>
            </a:r>
            <a:endParaRPr lang="en-US" sz="5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4" name="3D Model 13" descr="Red Question mark">
                <a:extLst>
                  <a:ext uri="{FF2B5EF4-FFF2-40B4-BE49-F238E27FC236}">
                    <a16:creationId xmlns:a16="http://schemas.microsoft.com/office/drawing/2014/main" id="{DD483D07-95C0-1AC0-53B3-5A6AC699FA65}"/>
                  </a:ext>
                </a:extLst>
              </p:cNvPr>
              <p:cNvGraphicFramePr/>
              <p:nvPr>
                <p:extLst>
                  <p:ext uri="{D42A27DB-BD31-4B8C-83A1-F6EECF244321}">
                    <p14:modId xmlns:p14="http://schemas.microsoft.com/office/powerpoint/2010/main" val="3057000575"/>
                  </p:ext>
                </p:extLst>
              </p:nvPr>
            </p:nvGraphicFramePr>
            <p:xfrm>
              <a:off x="838200" y="2876392"/>
              <a:ext cx="2126884" cy="3731438"/>
            </p:xfrm>
            <a:graphic>
              <a:graphicData uri="http://schemas.microsoft.com/office/drawing/2017/model3d">
                <am3d:model3d r:embed="rId4">
                  <am3d:spPr>
                    <a:xfrm>
                      <a:off x="0" y="0"/>
                      <a:ext cx="2126884" cy="3731438"/>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5"/>
                  </am3d:raster>
                  <am3d:objViewport viewportSz="42830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Question mark">
                <a:extLst>
                  <a:ext uri="{FF2B5EF4-FFF2-40B4-BE49-F238E27FC236}">
                    <a16:creationId xmlns:a16="http://schemas.microsoft.com/office/drawing/2014/main" id="{DD483D07-95C0-1AC0-53B3-5A6AC699FA65}"/>
                  </a:ext>
                </a:extLst>
              </p:cNvPr>
              <p:cNvPicPr>
                <a:picLocks noGrp="1" noRot="1" noChangeAspect="1" noMove="1" noResize="1" noEditPoints="1" noAdjustHandles="1" noChangeArrowheads="1" noChangeShapeType="1" noCrop="1"/>
              </p:cNvPicPr>
              <p:nvPr/>
            </p:nvPicPr>
            <p:blipFill>
              <a:blip r:embed="rId5"/>
              <a:stretch>
                <a:fillRect/>
              </a:stretch>
            </p:blipFill>
            <p:spPr>
              <a:xfrm>
                <a:off x="838200" y="2876392"/>
                <a:ext cx="2126884" cy="3731438"/>
              </a:xfrm>
              <a:prstGeom prst="rect">
                <a:avLst/>
              </a:prstGeom>
            </p:spPr>
          </p:pic>
        </mc:Fallback>
      </mc:AlternateContent>
      <p:sp>
        <p:nvSpPr>
          <p:cNvPr id="2" name="Slide Number Placeholder 1">
            <a:extLst>
              <a:ext uri="{FF2B5EF4-FFF2-40B4-BE49-F238E27FC236}">
                <a16:creationId xmlns:a16="http://schemas.microsoft.com/office/drawing/2014/main" id="{D5667200-4216-5EA6-5B78-76E4DCD7F589}"/>
              </a:ext>
            </a:extLst>
          </p:cNvPr>
          <p:cNvSpPr>
            <a:spLocks noGrp="1"/>
          </p:cNvSpPr>
          <p:nvPr>
            <p:ph type="sldNum" sz="quarter" idx="12"/>
          </p:nvPr>
        </p:nvSpPr>
        <p:spPr/>
        <p:txBody>
          <a:bodyPr/>
          <a:lstStyle/>
          <a:p>
            <a:fld id="{9F1B8A69-6888-4D60-9020-14D5E0D2F732}" type="slidenum">
              <a:rPr lang="en-US" smtClean="0"/>
              <a:t>18</a:t>
            </a:fld>
            <a:endParaRPr lang="en-US"/>
          </a:p>
        </p:txBody>
      </p:sp>
      <p:pic>
        <p:nvPicPr>
          <p:cNvPr id="4" name="Picture 3">
            <a:extLst>
              <a:ext uri="{FF2B5EF4-FFF2-40B4-BE49-F238E27FC236}">
                <a16:creationId xmlns:a16="http://schemas.microsoft.com/office/drawing/2014/main" id="{75BC44E7-E8CE-1FDE-CFDF-DF7D9B3F301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847" t="21403" b="14115"/>
          <a:stretch/>
        </p:blipFill>
        <p:spPr bwMode="auto">
          <a:xfrm>
            <a:off x="5008343" y="3217440"/>
            <a:ext cx="7252423" cy="2336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235565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AE7BBED5-C1CD-3A06-114D-99FAFC2134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16671" y="-53357"/>
            <a:ext cx="12814878" cy="7368555"/>
          </a:xfrm>
          <a:prstGeom prst="rect">
            <a:avLst/>
          </a:prstGeom>
          <a:effectLst>
            <a:outerShdw blurRad="50800" dist="50800" dir="5400000" algn="ctr" rotWithShape="0">
              <a:srgbClr val="000000"/>
            </a:outerShdw>
          </a:effectLst>
        </p:spPr>
      </p:pic>
      <p:sp>
        <p:nvSpPr>
          <p:cNvPr id="3" name="Rectangle 2">
            <a:extLst>
              <a:ext uri="{FF2B5EF4-FFF2-40B4-BE49-F238E27FC236}">
                <a16:creationId xmlns:a16="http://schemas.microsoft.com/office/drawing/2014/main" id="{C12FBBF9-A4A7-C551-63DE-86144E721123}"/>
              </a:ext>
            </a:extLst>
          </p:cNvPr>
          <p:cNvSpPr/>
          <p:nvPr/>
        </p:nvSpPr>
        <p:spPr>
          <a:xfrm>
            <a:off x="-411397" y="-457200"/>
            <a:ext cx="13257602" cy="7807806"/>
          </a:xfrm>
          <a:prstGeom prst="rect">
            <a:avLst/>
          </a:prstGeom>
          <a:solidFill>
            <a:schemeClr val="tx2">
              <a:lumMod val="90000"/>
              <a:lumOff val="1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3CA78DB-4392-BCA0-5518-146984E29F96}"/>
              </a:ext>
            </a:extLst>
          </p:cNvPr>
          <p:cNvSpPr txBox="1"/>
          <p:nvPr/>
        </p:nvSpPr>
        <p:spPr>
          <a:xfrm>
            <a:off x="280332" y="136525"/>
            <a:ext cx="11911668" cy="1754326"/>
          </a:xfrm>
          <a:prstGeom prst="rect">
            <a:avLst/>
          </a:prstGeom>
          <a:noFill/>
        </p:spPr>
        <p:txBody>
          <a:bodyPr wrap="square" rtlCol="0">
            <a:spAutoFit/>
          </a:bodyPr>
          <a:lstStyle/>
          <a:p>
            <a:pPr algn="ctr">
              <a:lnSpc>
                <a:spcPct val="90000"/>
              </a:lnSpc>
              <a:spcBef>
                <a:spcPts val="1000"/>
              </a:spcBef>
              <a:buClr>
                <a:schemeClr val="accent1"/>
              </a:buClr>
            </a:pPr>
            <a:r>
              <a:rPr lang="en-US" sz="4000" b="1" dirty="0">
                <a:solidFill>
                  <a:schemeClr val="bg1"/>
                </a:solidFill>
                <a:effectLst>
                  <a:outerShdw blurRad="38100" dist="38100" dir="2700000" algn="tl">
                    <a:srgbClr val="000000">
                      <a:alpha val="43137"/>
                    </a:srgbClr>
                  </a:outerShdw>
                </a:effectLst>
              </a:rPr>
              <a:t>To what extent do SLIIT students believe time management impacts their academic performance?</a:t>
            </a:r>
            <a:endParaRPr lang="en-US" sz="4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4" name="3D Model 13" descr="Red Question mark">
                <a:extLst>
                  <a:ext uri="{FF2B5EF4-FFF2-40B4-BE49-F238E27FC236}">
                    <a16:creationId xmlns:a16="http://schemas.microsoft.com/office/drawing/2014/main" id="{DD483D07-95C0-1AC0-53B3-5A6AC699FA65}"/>
                  </a:ext>
                </a:extLst>
              </p:cNvPr>
              <p:cNvGraphicFramePr>
                <a:graphicFrameLocks noChangeAspect="1"/>
              </p:cNvGraphicFramePr>
              <p:nvPr>
                <p:extLst>
                  <p:ext uri="{D42A27DB-BD31-4B8C-83A1-F6EECF244321}">
                    <p14:modId xmlns:p14="http://schemas.microsoft.com/office/powerpoint/2010/main" val="2977214425"/>
                  </p:ext>
                </p:extLst>
              </p:nvPr>
            </p:nvGraphicFramePr>
            <p:xfrm>
              <a:off x="4790992" y="2183337"/>
              <a:ext cx="2610015" cy="4173013"/>
            </p:xfrm>
            <a:graphic>
              <a:graphicData uri="http://schemas.microsoft.com/office/drawing/2017/model3d">
                <am3d:model3d r:embed="rId4">
                  <am3d:spPr>
                    <a:xfrm>
                      <a:off x="0" y="0"/>
                      <a:ext cx="2610015" cy="4173013"/>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581331" ay="55447" az="9467"/>
                    <am3d:postTrans dx="0" dy="0" dz="0"/>
                  </am3d:trans>
                  <am3d:raster rName="Office3DRenderer" rVer="16.0.8326">
                    <am3d:blip r:embed="rId5"/>
                  </am3d:raster>
                  <am3d:objViewport viewportSz="50247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Question mark">
                <a:extLst>
                  <a:ext uri="{FF2B5EF4-FFF2-40B4-BE49-F238E27FC236}">
                    <a16:creationId xmlns:a16="http://schemas.microsoft.com/office/drawing/2014/main" id="{DD483D07-95C0-1AC0-53B3-5A6AC699FA65}"/>
                  </a:ext>
                </a:extLst>
              </p:cNvPr>
              <p:cNvPicPr>
                <a:picLocks noGrp="1" noRot="1" noChangeAspect="1" noMove="1" noResize="1" noEditPoints="1" noAdjustHandles="1" noChangeArrowheads="1" noChangeShapeType="1" noCrop="1"/>
              </p:cNvPicPr>
              <p:nvPr/>
            </p:nvPicPr>
            <p:blipFill>
              <a:blip r:embed="rId5"/>
              <a:stretch>
                <a:fillRect/>
              </a:stretch>
            </p:blipFill>
            <p:spPr>
              <a:xfrm>
                <a:off x="4790992" y="2183337"/>
                <a:ext cx="2610015" cy="4173013"/>
              </a:xfrm>
              <a:prstGeom prst="rect">
                <a:avLst/>
              </a:prstGeom>
            </p:spPr>
          </p:pic>
        </mc:Fallback>
      </mc:AlternateContent>
      <p:sp>
        <p:nvSpPr>
          <p:cNvPr id="2" name="Slide Number Placeholder 1">
            <a:extLst>
              <a:ext uri="{FF2B5EF4-FFF2-40B4-BE49-F238E27FC236}">
                <a16:creationId xmlns:a16="http://schemas.microsoft.com/office/drawing/2014/main" id="{3E2A38B3-0A23-8677-C511-93CFC089BCBB}"/>
              </a:ext>
            </a:extLst>
          </p:cNvPr>
          <p:cNvSpPr>
            <a:spLocks noGrp="1"/>
          </p:cNvSpPr>
          <p:nvPr>
            <p:ph type="sldNum" sz="quarter" idx="12"/>
          </p:nvPr>
        </p:nvSpPr>
        <p:spPr/>
        <p:txBody>
          <a:bodyPr/>
          <a:lstStyle/>
          <a:p>
            <a:fld id="{9F1B8A69-6888-4D60-9020-14D5E0D2F732}" type="slidenum">
              <a:rPr lang="en-US" smtClean="0"/>
              <a:t>19</a:t>
            </a:fld>
            <a:endParaRPr lang="en-US"/>
          </a:p>
        </p:txBody>
      </p:sp>
    </p:spTree>
    <p:extLst>
      <p:ext uri="{BB962C8B-B14F-4D97-AF65-F5344CB8AC3E}">
        <p14:creationId xmlns:p14="http://schemas.microsoft.com/office/powerpoint/2010/main" val="108053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204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additive="sum">
                                        <p:cTn id="8" dur="750" fill="hold"/>
                                        <p:tgtEl>
                                          <p:spTgt spid="14"/>
                                        </p:tgtEl>
                                        <p:attrNameLst>
                                          <p:attrName>3d.view.rotation.z</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750" fill="hold"/>
                                        <p:tgtEl>
                                          <p:spTgt spid="1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750" fill="hold"/>
                                        <p:tgtEl>
                                          <p:spTgt spid="1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750" fill="hold"/>
                                        <p:tgtEl>
                                          <p:spTgt spid="1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4CFF7-5704-B819-8E29-E908BE89728C}"/>
              </a:ext>
            </a:extLst>
          </p:cNvPr>
          <p:cNvSpPr/>
          <p:nvPr/>
        </p:nvSpPr>
        <p:spPr>
          <a:xfrm>
            <a:off x="0" y="0"/>
            <a:ext cx="12192000" cy="4902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8334198-84E9-3963-6A68-B0345DF266E2}"/>
              </a:ext>
            </a:extLst>
          </p:cNvPr>
          <p:cNvSpPr txBox="1"/>
          <p:nvPr/>
        </p:nvSpPr>
        <p:spPr>
          <a:xfrm>
            <a:off x="0" y="488896"/>
            <a:ext cx="12373428" cy="1446550"/>
          </a:xfrm>
          <a:prstGeom prst="rect">
            <a:avLst/>
          </a:prstGeom>
          <a:noFill/>
        </p:spPr>
        <p:txBody>
          <a:bodyPr wrap="square" rtlCol="0">
            <a:spAutoFit/>
          </a:bodyPr>
          <a:lstStyle/>
          <a:p>
            <a:pPr algn="ctr"/>
            <a:r>
              <a:rPr lang="en-US" sz="4400" b="1" cap="none" dirty="0">
                <a:solidFill>
                  <a:schemeClr val="bg1"/>
                </a:solidFill>
                <a:effectLst/>
                <a:cs typeface="Arial" panose="020B0604020202020204" pitchFamily="34" charset="0"/>
              </a:rPr>
              <a:t>SLIIT students’ attitudes and preferences regarding time management</a:t>
            </a:r>
            <a:endParaRPr lang="en-US" sz="4400" b="1" dirty="0">
              <a:solidFill>
                <a:schemeClr val="bg1"/>
              </a:solidFill>
              <a:cs typeface="Arial" panose="020B0604020202020204" pitchFamily="34" charset="0"/>
            </a:endParaRPr>
          </a:p>
        </p:txBody>
      </p:sp>
      <p:pic>
        <p:nvPicPr>
          <p:cNvPr id="7" name="Picture 6" descr="A blue and orange logo&#10;&#10;Description automatically generated with low confidence">
            <a:extLst>
              <a:ext uri="{FF2B5EF4-FFF2-40B4-BE49-F238E27FC236}">
                <a16:creationId xmlns:a16="http://schemas.microsoft.com/office/drawing/2014/main" id="{18609415-A4CF-A95B-E9A9-F8F5A5C94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6440" cy="658984"/>
          </a:xfrm>
          <a:prstGeom prst="rect">
            <a:avLst/>
          </a:prstGeom>
        </p:spPr>
      </p:pic>
      <p:sp>
        <p:nvSpPr>
          <p:cNvPr id="8" name="TextBox 7">
            <a:extLst>
              <a:ext uri="{FF2B5EF4-FFF2-40B4-BE49-F238E27FC236}">
                <a16:creationId xmlns:a16="http://schemas.microsoft.com/office/drawing/2014/main" id="{E2C107D9-BD49-07FC-E740-16F71F6AC218}"/>
              </a:ext>
            </a:extLst>
          </p:cNvPr>
          <p:cNvSpPr txBox="1"/>
          <p:nvPr/>
        </p:nvSpPr>
        <p:spPr>
          <a:xfrm>
            <a:off x="4368723" y="2082385"/>
            <a:ext cx="2859391" cy="954107"/>
          </a:xfrm>
          <a:prstGeom prst="rect">
            <a:avLst/>
          </a:prstGeom>
          <a:noFill/>
        </p:spPr>
        <p:txBody>
          <a:bodyPr wrap="square" rtlCol="0">
            <a:spAutoFit/>
          </a:bodyPr>
          <a:lstStyle/>
          <a:p>
            <a:r>
              <a:rPr lang="en-US" sz="2800" dirty="0">
                <a:solidFill>
                  <a:schemeClr val="bg1"/>
                </a:solidFill>
              </a:rPr>
              <a:t>By MLB_02.01_03</a:t>
            </a:r>
          </a:p>
        </p:txBody>
      </p:sp>
      <p:cxnSp>
        <p:nvCxnSpPr>
          <p:cNvPr id="10" name="Straight Connector 9">
            <a:extLst>
              <a:ext uri="{FF2B5EF4-FFF2-40B4-BE49-F238E27FC236}">
                <a16:creationId xmlns:a16="http://schemas.microsoft.com/office/drawing/2014/main" id="{85A3216F-33F7-CDF0-5128-765A05DAAD14}"/>
              </a:ext>
            </a:extLst>
          </p:cNvPr>
          <p:cNvCxnSpPr>
            <a:cxnSpLocks/>
          </p:cNvCxnSpPr>
          <p:nvPr/>
        </p:nvCxnSpPr>
        <p:spPr>
          <a:xfrm>
            <a:off x="526440" y="1930400"/>
            <a:ext cx="11143046"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80B2F789-5E19-4A77-5DD3-D65134F00481}"/>
              </a:ext>
            </a:extLst>
          </p:cNvPr>
          <p:cNvSpPr>
            <a:spLocks noGrp="1"/>
          </p:cNvSpPr>
          <p:nvPr>
            <p:ph type="sldNum" sz="quarter" idx="12"/>
          </p:nvPr>
        </p:nvSpPr>
        <p:spPr/>
        <p:txBody>
          <a:bodyPr/>
          <a:lstStyle/>
          <a:p>
            <a:fld id="{9F1B8A69-6888-4D60-9020-14D5E0D2F732}" type="slidenum">
              <a:rPr lang="en-US" smtClean="0"/>
              <a:t>2</a:t>
            </a:fld>
            <a:endParaRPr lang="en-US"/>
          </a:p>
        </p:txBody>
      </p:sp>
      <mc:AlternateContent xmlns:mc="http://schemas.openxmlformats.org/markup-compatibility/2006">
        <mc:Choice xmlns:am3d="http://schemas.microsoft.com/office/drawing/2017/model3d" Requires="am3d">
          <p:graphicFrame>
            <p:nvGraphicFramePr>
              <p:cNvPr id="3" name="3D Model 2" descr="Stopwatch">
                <a:extLst>
                  <a:ext uri="{FF2B5EF4-FFF2-40B4-BE49-F238E27FC236}">
                    <a16:creationId xmlns:a16="http://schemas.microsoft.com/office/drawing/2014/main" id="{49F7D16B-255C-062A-0BE3-7F36C0D8B1B5}"/>
                  </a:ext>
                </a:extLst>
              </p:cNvPr>
              <p:cNvGraphicFramePr>
                <a:graphicFrameLocks noChangeAspect="1"/>
              </p:cNvGraphicFramePr>
              <p:nvPr>
                <p:extLst>
                  <p:ext uri="{D42A27DB-BD31-4B8C-83A1-F6EECF244321}">
                    <p14:modId xmlns:p14="http://schemas.microsoft.com/office/powerpoint/2010/main" val="829244492"/>
                  </p:ext>
                </p:extLst>
              </p:nvPr>
            </p:nvGraphicFramePr>
            <p:xfrm>
              <a:off x="4410971" y="3052509"/>
              <a:ext cx="2658689" cy="3481357"/>
            </p:xfrm>
            <a:graphic>
              <a:graphicData uri="http://schemas.microsoft.com/office/drawing/2017/model3d">
                <am3d:model3d r:embed="rId3">
                  <am3d:spPr>
                    <a:xfrm>
                      <a:off x="0" y="0"/>
                      <a:ext cx="2658689" cy="3481357"/>
                    </a:xfrm>
                    <a:prstGeom prst="rect">
                      <a:avLst/>
                    </a:prstGeom>
                  </am3d:spPr>
                  <am3d:camera>
                    <am3d:pos x="0" y="0" z="59365598"/>
                    <am3d:up dx="0" dy="36000000" dz="0"/>
                    <am3d:lookAt x="0" y="0" z="0"/>
                    <am3d:perspective fov="2700000"/>
                  </am3d:camera>
                  <am3d:trans>
                    <am3d:meterPerModelUnit n="115706" d="1000000"/>
                    <am3d:preTrans dx="-10492" dy="-18000000" dz="0"/>
                    <am3d:scale>
                      <am3d:sx n="1000000" d="1000000"/>
                      <am3d:sy n="1000000" d="1000000"/>
                      <am3d:sz n="1000000" d="1000000"/>
                    </am3d:scale>
                    <am3d:rot ax="205371" ay="-1822426" az="-85906"/>
                    <am3d:postTrans dx="0" dy="0" dz="0"/>
                  </am3d:trans>
                  <am3d:raster rName="Office3DRenderer" rVer="16.0.8326">
                    <am3d:blip r:embed="rId4"/>
                  </am3d:raster>
                  <am3d:objViewport viewportSz="45657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topwatch">
                <a:extLst>
                  <a:ext uri="{FF2B5EF4-FFF2-40B4-BE49-F238E27FC236}">
                    <a16:creationId xmlns:a16="http://schemas.microsoft.com/office/drawing/2014/main" id="{49F7D16B-255C-062A-0BE3-7F36C0D8B1B5}"/>
                  </a:ext>
                </a:extLst>
              </p:cNvPr>
              <p:cNvPicPr>
                <a:picLocks noGrp="1" noRot="1" noChangeAspect="1" noMove="1" noResize="1" noEditPoints="1" noAdjustHandles="1" noChangeArrowheads="1" noChangeShapeType="1" noCrop="1"/>
              </p:cNvPicPr>
              <p:nvPr/>
            </p:nvPicPr>
            <p:blipFill>
              <a:blip r:embed="rId4"/>
              <a:stretch>
                <a:fillRect/>
              </a:stretch>
            </p:blipFill>
            <p:spPr>
              <a:xfrm>
                <a:off x="4410971" y="3052509"/>
                <a:ext cx="2658689" cy="3481357"/>
              </a:xfrm>
              <a:prstGeom prst="rect">
                <a:avLst/>
              </a:prstGeom>
            </p:spPr>
          </p:pic>
        </mc:Fallback>
      </mc:AlternateContent>
    </p:spTree>
    <p:extLst>
      <p:ext uri="{BB962C8B-B14F-4D97-AF65-F5344CB8AC3E}">
        <p14:creationId xmlns:p14="http://schemas.microsoft.com/office/powerpoint/2010/main" val="197858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5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additive="sum">
                                        <p:cTn id="8" dur="750" fill="hold"/>
                                        <p:tgtEl>
                                          <p:spTgt spid="3"/>
                                        </p:tgtEl>
                                        <p:attrNameLst>
                                          <p:attrName>3d.view.rotation.x</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750" fill="hold"/>
                                        <p:tgtEl>
                                          <p:spTgt spid="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750" fill="hold"/>
                                        <p:tgtEl>
                                          <p:spTgt spid="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750" fill="hold"/>
                                        <p:tgtEl>
                                          <p:spTgt spid="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AE7BBED5-C1CD-3A06-114D-99FAFC2134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116671" y="-53357"/>
            <a:ext cx="12814878" cy="7368555"/>
          </a:xfrm>
          <a:prstGeom prst="rect">
            <a:avLst/>
          </a:prstGeom>
          <a:effectLst>
            <a:outerShdw blurRad="50800" dist="50800" dir="5400000" algn="ctr" rotWithShape="0">
              <a:srgbClr val="000000"/>
            </a:outerShdw>
          </a:effectLst>
        </p:spPr>
      </p:pic>
      <p:sp>
        <p:nvSpPr>
          <p:cNvPr id="3" name="Rectangle 2">
            <a:extLst>
              <a:ext uri="{FF2B5EF4-FFF2-40B4-BE49-F238E27FC236}">
                <a16:creationId xmlns:a16="http://schemas.microsoft.com/office/drawing/2014/main" id="{C12FBBF9-A4A7-C551-63DE-86144E721123}"/>
              </a:ext>
            </a:extLst>
          </p:cNvPr>
          <p:cNvSpPr/>
          <p:nvPr/>
        </p:nvSpPr>
        <p:spPr>
          <a:xfrm>
            <a:off x="-411397" y="-457200"/>
            <a:ext cx="13335660" cy="7807806"/>
          </a:xfrm>
          <a:prstGeom prst="rect">
            <a:avLst/>
          </a:prstGeom>
          <a:solidFill>
            <a:schemeClr val="tx2">
              <a:lumMod val="90000"/>
              <a:lumOff val="1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3CA78DB-4392-BCA0-5518-146984E29F96}"/>
              </a:ext>
            </a:extLst>
          </p:cNvPr>
          <p:cNvSpPr txBox="1"/>
          <p:nvPr/>
        </p:nvSpPr>
        <p:spPr>
          <a:xfrm>
            <a:off x="230562" y="136525"/>
            <a:ext cx="11961438" cy="2336024"/>
          </a:xfrm>
          <a:prstGeom prst="rect">
            <a:avLst/>
          </a:prstGeom>
          <a:noFill/>
        </p:spPr>
        <p:txBody>
          <a:bodyPr wrap="square" rtlCol="0">
            <a:spAutoFit/>
          </a:bodyPr>
          <a:lstStyle/>
          <a:p>
            <a:pPr algn="ctr">
              <a:lnSpc>
                <a:spcPct val="90000"/>
              </a:lnSpc>
              <a:spcBef>
                <a:spcPts val="1000"/>
              </a:spcBef>
              <a:buClr>
                <a:schemeClr val="accent1"/>
              </a:buClr>
            </a:pPr>
            <a:r>
              <a:rPr lang="en-US" sz="5400" b="1" dirty="0">
                <a:solidFill>
                  <a:schemeClr val="bg1"/>
                </a:solidFill>
                <a:effectLst>
                  <a:outerShdw blurRad="38100" dist="38100" dir="2700000" algn="tl">
                    <a:srgbClr val="000000">
                      <a:alpha val="43137"/>
                    </a:srgbClr>
                  </a:outerShdw>
                </a:effectLst>
              </a:rPr>
              <a:t>To what extent do SLIIT students believe time management impacts their academic performance?</a:t>
            </a:r>
            <a:endParaRPr lang="en-US" sz="5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4" name="3D Model 13" descr="Red Question mark">
                <a:extLst>
                  <a:ext uri="{FF2B5EF4-FFF2-40B4-BE49-F238E27FC236}">
                    <a16:creationId xmlns:a16="http://schemas.microsoft.com/office/drawing/2014/main" id="{DD483D07-95C0-1AC0-53B3-5A6AC699FA65}"/>
                  </a:ext>
                </a:extLst>
              </p:cNvPr>
              <p:cNvGraphicFramePr/>
              <p:nvPr/>
            </p:nvGraphicFramePr>
            <p:xfrm>
              <a:off x="838200" y="2876392"/>
              <a:ext cx="2126884" cy="3731438"/>
            </p:xfrm>
            <a:graphic>
              <a:graphicData uri="http://schemas.microsoft.com/office/drawing/2017/model3d">
                <am3d:model3d r:embed="rId4">
                  <am3d:spPr>
                    <a:xfrm>
                      <a:off x="0" y="0"/>
                      <a:ext cx="2126884" cy="3731438"/>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5"/>
                  </am3d:raster>
                  <am3d:objViewport viewportSz="42830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Question mark">
                <a:extLst>
                  <a:ext uri="{FF2B5EF4-FFF2-40B4-BE49-F238E27FC236}">
                    <a16:creationId xmlns:a16="http://schemas.microsoft.com/office/drawing/2014/main" id="{DD483D07-95C0-1AC0-53B3-5A6AC699FA65}"/>
                  </a:ext>
                </a:extLst>
              </p:cNvPr>
              <p:cNvPicPr>
                <a:picLocks noGrp="1" noRot="1" noChangeAspect="1" noMove="1" noResize="1" noEditPoints="1" noAdjustHandles="1" noChangeArrowheads="1" noChangeShapeType="1" noCrop="1"/>
              </p:cNvPicPr>
              <p:nvPr/>
            </p:nvPicPr>
            <p:blipFill>
              <a:blip r:embed="rId5"/>
              <a:stretch>
                <a:fillRect/>
              </a:stretch>
            </p:blipFill>
            <p:spPr>
              <a:xfrm>
                <a:off x="838200" y="2876392"/>
                <a:ext cx="2126884" cy="3731438"/>
              </a:xfrm>
              <a:prstGeom prst="rect">
                <a:avLst/>
              </a:prstGeom>
            </p:spPr>
          </p:pic>
        </mc:Fallback>
      </mc:AlternateContent>
      <p:sp>
        <p:nvSpPr>
          <p:cNvPr id="2" name="Slide Number Placeholder 1">
            <a:extLst>
              <a:ext uri="{FF2B5EF4-FFF2-40B4-BE49-F238E27FC236}">
                <a16:creationId xmlns:a16="http://schemas.microsoft.com/office/drawing/2014/main" id="{D5667200-4216-5EA6-5B78-76E4DCD7F589}"/>
              </a:ext>
            </a:extLst>
          </p:cNvPr>
          <p:cNvSpPr>
            <a:spLocks noGrp="1"/>
          </p:cNvSpPr>
          <p:nvPr>
            <p:ph type="sldNum" sz="quarter" idx="12"/>
          </p:nvPr>
        </p:nvSpPr>
        <p:spPr/>
        <p:txBody>
          <a:bodyPr/>
          <a:lstStyle/>
          <a:p>
            <a:fld id="{9F1B8A69-6888-4D60-9020-14D5E0D2F732}" type="slidenum">
              <a:rPr lang="en-US" smtClean="0"/>
              <a:t>20</a:t>
            </a:fld>
            <a:endParaRPr lang="en-US"/>
          </a:p>
        </p:txBody>
      </p:sp>
      <p:pic>
        <p:nvPicPr>
          <p:cNvPr id="5" name="Picture 4">
            <a:extLst>
              <a:ext uri="{FF2B5EF4-FFF2-40B4-BE49-F238E27FC236}">
                <a16:creationId xmlns:a16="http://schemas.microsoft.com/office/drawing/2014/main" id="{2090DFD7-BA07-C4C8-B02F-3EB99182A66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939" t="25055" r="23890" b="6075"/>
          <a:stretch/>
        </p:blipFill>
        <p:spPr bwMode="auto">
          <a:xfrm>
            <a:off x="5841150" y="2876392"/>
            <a:ext cx="5665598" cy="2821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750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ookcase, book, shelving, publication&#10;&#10;Description automatically generated">
            <a:extLst>
              <a:ext uri="{FF2B5EF4-FFF2-40B4-BE49-F238E27FC236}">
                <a16:creationId xmlns:a16="http://schemas.microsoft.com/office/drawing/2014/main" id="{564B222E-B399-9B14-E545-6896D62CA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57836"/>
            <a:ext cx="12845439" cy="19394093"/>
          </a:xfrm>
          <a:prstGeom prst="rect">
            <a:avLst/>
          </a:prstGeom>
        </p:spPr>
      </p:pic>
      <p:sp>
        <p:nvSpPr>
          <p:cNvPr id="11" name="Parallelogram 10">
            <a:extLst>
              <a:ext uri="{FF2B5EF4-FFF2-40B4-BE49-F238E27FC236}">
                <a16:creationId xmlns:a16="http://schemas.microsoft.com/office/drawing/2014/main" id="{39639A2D-4EF8-3013-F357-A3A7E7A8EA62}"/>
              </a:ext>
            </a:extLst>
          </p:cNvPr>
          <p:cNvSpPr/>
          <p:nvPr/>
        </p:nvSpPr>
        <p:spPr>
          <a:xfrm>
            <a:off x="4940302" y="-1694854"/>
            <a:ext cx="10382864" cy="9497961"/>
          </a:xfrm>
          <a:prstGeom prst="parallelogram">
            <a:avLst/>
          </a:prstGeom>
          <a:solidFill>
            <a:schemeClr val="tx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2D690B75-6D43-B32E-575D-EFC1C1B1891D}"/>
              </a:ext>
            </a:extLst>
          </p:cNvPr>
          <p:cNvSpPr/>
          <p:nvPr/>
        </p:nvSpPr>
        <p:spPr>
          <a:xfrm>
            <a:off x="-2988003" y="-1694854"/>
            <a:ext cx="10382864" cy="9497961"/>
          </a:xfrm>
          <a:prstGeom prst="parallelogram">
            <a:avLst/>
          </a:prstGeom>
          <a:solidFill>
            <a:schemeClr val="bg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CA78DB-4392-BCA0-5518-146984E29F96}"/>
              </a:ext>
            </a:extLst>
          </p:cNvPr>
          <p:cNvSpPr txBox="1"/>
          <p:nvPr/>
        </p:nvSpPr>
        <p:spPr>
          <a:xfrm>
            <a:off x="789441" y="-3083437"/>
            <a:ext cx="10613117" cy="138858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lnSpcReduction="10000"/>
          </a:bodyPr>
          <a:lstStyle/>
          <a:p>
            <a:pPr algn="ctr">
              <a:lnSpc>
                <a:spcPct val="90000"/>
              </a:lnSpc>
              <a:spcBef>
                <a:spcPct val="0"/>
              </a:spcBef>
              <a:spcAft>
                <a:spcPts val="600"/>
              </a:spcAft>
              <a:buClr>
                <a:schemeClr val="accent1"/>
              </a:buClr>
            </a:pPr>
            <a:r>
              <a:rPr lang="en-US" sz="5400" b="1" dirty="0">
                <a:latin typeface="Calibri" panose="020F0502020204030204" pitchFamily="34" charset="0"/>
                <a:cs typeface="Calibri" panose="020F0502020204030204" pitchFamily="34" charset="0"/>
              </a:rPr>
              <a:t>Payment methods used by SLIIT students</a:t>
            </a:r>
            <a:endParaRPr lang="en-US" sz="5200" b="1" dirty="0">
              <a:latin typeface="+mj-lt"/>
              <a:ea typeface="+mj-ea"/>
              <a:cs typeface="+mj-cs"/>
            </a:endParaRPr>
          </a:p>
        </p:txBody>
      </p:sp>
      <p:pic>
        <p:nvPicPr>
          <p:cNvPr id="6" name="Picture 5" descr="Chart, bar chart&#10;&#10;Description automatically generated">
            <a:extLst>
              <a:ext uri="{FF2B5EF4-FFF2-40B4-BE49-F238E27FC236}">
                <a16:creationId xmlns:a16="http://schemas.microsoft.com/office/drawing/2014/main" id="{FA276CFC-6FB2-6EC2-0E22-871358341B05}"/>
              </a:ext>
            </a:extLst>
          </p:cNvPr>
          <p:cNvPicPr>
            <a:picLocks noChangeAspect="1"/>
          </p:cNvPicPr>
          <p:nvPr/>
        </p:nvPicPr>
        <p:blipFill>
          <a:blip r:embed="rId3">
            <a:alphaModFix amt="76000"/>
          </a:blip>
          <a:stretch>
            <a:fillRect/>
          </a:stretch>
        </p:blipFill>
        <p:spPr>
          <a:xfrm>
            <a:off x="1462367" y="9756535"/>
            <a:ext cx="8322864" cy="3370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0A6DFFE8-F63A-D0A1-46BE-AE1CBF721886}"/>
              </a:ext>
            </a:extLst>
          </p:cNvPr>
          <p:cNvSpPr txBox="1"/>
          <p:nvPr/>
        </p:nvSpPr>
        <p:spPr>
          <a:xfrm>
            <a:off x="619126" y="2546296"/>
            <a:ext cx="4321176" cy="1015663"/>
          </a:xfrm>
          <a:prstGeom prst="rect">
            <a:avLst/>
          </a:prstGeom>
          <a:noFill/>
        </p:spPr>
        <p:txBody>
          <a:bodyPr wrap="square" rtlCol="0">
            <a:spAutoFit/>
          </a:bodyPr>
          <a:lstStyle/>
          <a:p>
            <a:r>
              <a:rPr lang="en-US" sz="6000" b="1" dirty="0">
                <a:solidFill>
                  <a:schemeClr val="tx1"/>
                </a:solidFill>
                <a:effectLst>
                  <a:outerShdw blurRad="38100" dist="38100" dir="2700000" algn="tl">
                    <a:srgbClr val="000000">
                      <a:alpha val="43137"/>
                    </a:srgbClr>
                  </a:outerShdw>
                </a:effectLst>
              </a:rPr>
              <a:t>Advantages</a:t>
            </a:r>
            <a:endParaRPr lang="en-US" sz="6000"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25D8E3D-795C-2776-B060-A5A4E140D9E7}"/>
              </a:ext>
            </a:extLst>
          </p:cNvPr>
          <p:cNvSpPr txBox="1"/>
          <p:nvPr/>
        </p:nvSpPr>
        <p:spPr>
          <a:xfrm>
            <a:off x="6715124" y="2546296"/>
            <a:ext cx="4857750" cy="1015663"/>
          </a:xfrm>
          <a:prstGeom prst="rect">
            <a:avLst/>
          </a:prstGeom>
          <a:noFill/>
        </p:spPr>
        <p:txBody>
          <a:bodyPr wrap="square" rtlCol="0">
            <a:spAutoFit/>
          </a:bodyPr>
          <a:lstStyle/>
          <a:p>
            <a:r>
              <a:rPr lang="en-US"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Disadvantages</a:t>
            </a:r>
            <a:endParaRPr lang="en-US" sz="6000" dirty="0">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165C594-D54D-001B-44AD-CE04396C2CF0}"/>
              </a:ext>
            </a:extLst>
          </p:cNvPr>
          <p:cNvCxnSpPr>
            <a:cxnSpLocks/>
          </p:cNvCxnSpPr>
          <p:nvPr/>
        </p:nvCxnSpPr>
        <p:spPr>
          <a:xfrm>
            <a:off x="-6607276" y="3561959"/>
            <a:ext cx="4076700" cy="0"/>
          </a:xfrm>
          <a:prstGeom prst="line">
            <a:avLst/>
          </a:prstGeom>
          <a:ln w="38100"/>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013F9236-25B6-0556-17DB-3A76F3A9CA6F}"/>
              </a:ext>
            </a:extLst>
          </p:cNvPr>
          <p:cNvSpPr>
            <a:spLocks noGrp="1"/>
          </p:cNvSpPr>
          <p:nvPr>
            <p:ph type="sldNum" sz="quarter" idx="12"/>
          </p:nvPr>
        </p:nvSpPr>
        <p:spPr/>
        <p:txBody>
          <a:bodyPr/>
          <a:lstStyle/>
          <a:p>
            <a:fld id="{9F1B8A69-6888-4D60-9020-14D5E0D2F732}" type="slidenum">
              <a:rPr lang="en-US" smtClean="0"/>
              <a:t>21</a:t>
            </a:fld>
            <a:endParaRPr lang="en-US"/>
          </a:p>
        </p:txBody>
      </p:sp>
    </p:spTree>
    <p:extLst>
      <p:ext uri="{BB962C8B-B14F-4D97-AF65-F5344CB8AC3E}">
        <p14:creationId xmlns:p14="http://schemas.microsoft.com/office/powerpoint/2010/main" val="132717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ookcase, book, shelving, publication&#10;&#10;Description automatically generated">
            <a:extLst>
              <a:ext uri="{FF2B5EF4-FFF2-40B4-BE49-F238E27FC236}">
                <a16:creationId xmlns:a16="http://schemas.microsoft.com/office/drawing/2014/main" id="{564B222E-B399-9B14-E545-6896D62CA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57836"/>
            <a:ext cx="12845439" cy="19394093"/>
          </a:xfrm>
          <a:prstGeom prst="rect">
            <a:avLst/>
          </a:prstGeom>
        </p:spPr>
      </p:pic>
      <p:sp>
        <p:nvSpPr>
          <p:cNvPr id="11" name="Parallelogram 10">
            <a:extLst>
              <a:ext uri="{FF2B5EF4-FFF2-40B4-BE49-F238E27FC236}">
                <a16:creationId xmlns:a16="http://schemas.microsoft.com/office/drawing/2014/main" id="{39639A2D-4EF8-3013-F357-A3A7E7A8EA62}"/>
              </a:ext>
            </a:extLst>
          </p:cNvPr>
          <p:cNvSpPr/>
          <p:nvPr/>
        </p:nvSpPr>
        <p:spPr>
          <a:xfrm>
            <a:off x="10382864" y="-1694855"/>
            <a:ext cx="10382864" cy="9497961"/>
          </a:xfrm>
          <a:prstGeom prst="parallelogram">
            <a:avLst/>
          </a:prstGeom>
          <a:solidFill>
            <a:schemeClr val="tx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2D690B75-6D43-B32E-575D-EFC1C1B1891D}"/>
              </a:ext>
            </a:extLst>
          </p:cNvPr>
          <p:cNvSpPr/>
          <p:nvPr/>
        </p:nvSpPr>
        <p:spPr>
          <a:xfrm>
            <a:off x="-2988003" y="-1694854"/>
            <a:ext cx="15833442" cy="9497961"/>
          </a:xfrm>
          <a:prstGeom prst="parallelogram">
            <a:avLst/>
          </a:prstGeom>
          <a:solidFill>
            <a:schemeClr val="bg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6DFFE8-F63A-D0A1-46BE-AE1CBF721886}"/>
              </a:ext>
            </a:extLst>
          </p:cNvPr>
          <p:cNvSpPr txBox="1"/>
          <p:nvPr/>
        </p:nvSpPr>
        <p:spPr>
          <a:xfrm>
            <a:off x="3334215" y="202809"/>
            <a:ext cx="4578498" cy="1015663"/>
          </a:xfrm>
          <a:prstGeom prst="rect">
            <a:avLst/>
          </a:prstGeom>
          <a:noFill/>
        </p:spPr>
        <p:txBody>
          <a:bodyPr wrap="square" rtlCol="0">
            <a:spAutoFit/>
          </a:bodyPr>
          <a:lstStyle/>
          <a:p>
            <a:r>
              <a:rPr lang="en-US" sz="6000" b="1" dirty="0">
                <a:solidFill>
                  <a:schemeClr val="tx1"/>
                </a:solidFill>
                <a:effectLst>
                  <a:outerShdw blurRad="38100" dist="38100" dir="2700000" algn="tl">
                    <a:srgbClr val="000000">
                      <a:alpha val="43137"/>
                    </a:srgbClr>
                  </a:outerShdw>
                </a:effectLst>
              </a:rPr>
              <a:t>Advantages</a:t>
            </a:r>
            <a:endParaRPr lang="en-US" sz="6000"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25D8E3D-795C-2776-B060-A5A4E140D9E7}"/>
              </a:ext>
            </a:extLst>
          </p:cNvPr>
          <p:cNvSpPr txBox="1"/>
          <p:nvPr/>
        </p:nvSpPr>
        <p:spPr>
          <a:xfrm>
            <a:off x="13632841" y="2413337"/>
            <a:ext cx="4857750" cy="1015663"/>
          </a:xfrm>
          <a:prstGeom prst="rect">
            <a:avLst/>
          </a:prstGeom>
          <a:noFill/>
        </p:spPr>
        <p:txBody>
          <a:bodyPr wrap="square" rtlCol="0">
            <a:spAutoFit/>
          </a:bodyPr>
          <a:lstStyle/>
          <a:p>
            <a:r>
              <a:rPr lang="en-US"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Disadvantages</a:t>
            </a:r>
            <a:endParaRPr lang="en-US" sz="6000" dirty="0">
              <a:solidFill>
                <a:schemeClr val="bg1"/>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2BECC1D2-AB6C-2A27-9755-FE30B23F3970}"/>
              </a:ext>
            </a:extLst>
          </p:cNvPr>
          <p:cNvSpPr txBox="1"/>
          <p:nvPr/>
        </p:nvSpPr>
        <p:spPr>
          <a:xfrm>
            <a:off x="1683363" y="1687354"/>
            <a:ext cx="8305800" cy="4893647"/>
          </a:xfrm>
          <a:prstGeom prst="rect">
            <a:avLst/>
          </a:prstGeom>
          <a:noFill/>
        </p:spPr>
        <p:txBody>
          <a:bodyPr wrap="square" rtlCol="0">
            <a:spAutoFit/>
          </a:bodyPr>
          <a:lstStyle/>
          <a:p>
            <a:pPr marL="285750" indent="-285750">
              <a:spcBef>
                <a:spcPct val="0"/>
              </a:spcBef>
              <a:buFont typeface="Arial" charset="2"/>
              <a:buChar char="•"/>
            </a:pPr>
            <a:r>
              <a:rPr lang="en-US" sz="2400" dirty="0">
                <a:solidFill>
                  <a:srgbClr val="262626"/>
                </a:solidFill>
                <a:effectLst>
                  <a:outerShdw blurRad="38100" dist="38100" dir="2700000" algn="tl">
                    <a:srgbClr val="000000">
                      <a:alpha val="43137"/>
                    </a:srgbClr>
                  </a:outerShdw>
                </a:effectLst>
              </a:rPr>
              <a:t>Increased Productivity</a:t>
            </a:r>
          </a:p>
          <a:p>
            <a:pPr marL="285750" indent="-285750">
              <a:spcBef>
                <a:spcPct val="0"/>
              </a:spcBef>
              <a:buFont typeface="Arial" charset="2"/>
              <a:buChar char="•"/>
            </a:pPr>
            <a:endParaRPr lang="en-US" sz="2400" dirty="0">
              <a:solidFill>
                <a:srgbClr val="262626"/>
              </a:solidFill>
              <a:effectLst>
                <a:outerShdw blurRad="38100" dist="38100" dir="2700000" algn="tl">
                  <a:srgbClr val="000000">
                    <a:alpha val="43137"/>
                  </a:srgbClr>
                </a:outerShdw>
              </a:effectLst>
            </a:endParaRPr>
          </a:p>
          <a:p>
            <a:pPr marL="285750" indent="-285750">
              <a:spcBef>
                <a:spcPct val="0"/>
              </a:spcBef>
              <a:buFont typeface="Arial" charset="2"/>
              <a:buChar char="•"/>
            </a:pPr>
            <a:r>
              <a:rPr lang="en-US" sz="2400" dirty="0">
                <a:solidFill>
                  <a:srgbClr val="262626"/>
                </a:solidFill>
                <a:effectLst>
                  <a:outerShdw blurRad="38100" dist="38100" dir="2700000" algn="tl">
                    <a:srgbClr val="000000">
                      <a:alpha val="43137"/>
                    </a:srgbClr>
                  </a:outerShdw>
                </a:effectLst>
              </a:rPr>
              <a:t>Less Stress</a:t>
            </a:r>
          </a:p>
          <a:p>
            <a:pPr marL="285750" indent="-285750">
              <a:spcBef>
                <a:spcPct val="0"/>
              </a:spcBef>
              <a:buFont typeface="Arial" charset="2"/>
              <a:buChar char="•"/>
            </a:pPr>
            <a:endParaRPr lang="en-US" sz="2400" dirty="0">
              <a:solidFill>
                <a:srgbClr val="262626"/>
              </a:solidFill>
              <a:effectLst>
                <a:outerShdw blurRad="38100" dist="38100" dir="2700000" algn="tl">
                  <a:srgbClr val="000000">
                    <a:alpha val="43137"/>
                  </a:srgbClr>
                </a:outerShdw>
              </a:effectLst>
            </a:endParaRPr>
          </a:p>
          <a:p>
            <a:pPr marL="285750" indent="-285750">
              <a:spcBef>
                <a:spcPct val="0"/>
              </a:spcBef>
              <a:buFont typeface="Arial" charset="2"/>
              <a:buChar char="•"/>
            </a:pPr>
            <a:r>
              <a:rPr lang="en-US" sz="2400" dirty="0">
                <a:solidFill>
                  <a:srgbClr val="262626"/>
                </a:solidFill>
                <a:effectLst>
                  <a:outerShdw blurRad="38100" dist="38100" dir="2700000" algn="tl">
                    <a:srgbClr val="000000">
                      <a:alpha val="43137"/>
                    </a:srgbClr>
                  </a:outerShdw>
                </a:effectLst>
              </a:rPr>
              <a:t>Better Quality Work</a:t>
            </a:r>
          </a:p>
          <a:p>
            <a:pPr marL="285750" indent="-285750">
              <a:spcBef>
                <a:spcPct val="0"/>
              </a:spcBef>
              <a:buFont typeface="Arial" charset="2"/>
              <a:buChar char="•"/>
            </a:pPr>
            <a:endParaRPr lang="en-US" sz="2400" dirty="0">
              <a:solidFill>
                <a:srgbClr val="262626"/>
              </a:solidFill>
              <a:effectLst>
                <a:outerShdw blurRad="38100" dist="38100" dir="2700000" algn="tl">
                  <a:srgbClr val="000000">
                    <a:alpha val="43137"/>
                  </a:srgbClr>
                </a:outerShdw>
              </a:effectLst>
            </a:endParaRPr>
          </a:p>
          <a:p>
            <a:pPr marL="285750" indent="-285750">
              <a:spcBef>
                <a:spcPct val="0"/>
              </a:spcBef>
              <a:buFont typeface="Arial" charset="2"/>
              <a:buChar char="•"/>
            </a:pPr>
            <a:r>
              <a:rPr lang="en-US" sz="2400" dirty="0">
                <a:solidFill>
                  <a:srgbClr val="262626"/>
                </a:solidFill>
                <a:effectLst>
                  <a:outerShdw blurRad="38100" dist="38100" dir="2700000" algn="tl">
                    <a:srgbClr val="000000">
                      <a:alpha val="43137"/>
                    </a:srgbClr>
                  </a:outerShdw>
                </a:effectLst>
              </a:rPr>
              <a:t>Improved Work-Life Balance</a:t>
            </a:r>
          </a:p>
          <a:p>
            <a:pPr marL="285750" indent="-285750">
              <a:spcBef>
                <a:spcPct val="0"/>
              </a:spcBef>
              <a:buFont typeface="Arial" charset="2"/>
              <a:buChar char="•"/>
            </a:pPr>
            <a:endParaRPr lang="en-US" sz="2400" dirty="0">
              <a:solidFill>
                <a:srgbClr val="262626"/>
              </a:solidFill>
              <a:effectLst>
                <a:outerShdw blurRad="38100" dist="38100" dir="2700000" algn="tl">
                  <a:srgbClr val="000000">
                    <a:alpha val="43137"/>
                  </a:srgbClr>
                </a:outerShdw>
              </a:effectLst>
            </a:endParaRPr>
          </a:p>
          <a:p>
            <a:pPr marL="285750" indent="-285750">
              <a:spcBef>
                <a:spcPct val="0"/>
              </a:spcBef>
              <a:buFont typeface="Arial" charset="2"/>
              <a:buChar char="•"/>
            </a:pPr>
            <a:r>
              <a:rPr lang="en-US" sz="2400" dirty="0">
                <a:solidFill>
                  <a:srgbClr val="262626"/>
                </a:solidFill>
                <a:effectLst>
                  <a:outerShdw blurRad="38100" dist="38100" dir="2700000" algn="tl">
                    <a:srgbClr val="000000">
                      <a:alpha val="43137"/>
                    </a:srgbClr>
                  </a:outerShdw>
                </a:effectLst>
              </a:rPr>
              <a:t>Time for Self-Care</a:t>
            </a:r>
          </a:p>
          <a:p>
            <a:pPr marL="285750" indent="-285750">
              <a:spcBef>
                <a:spcPct val="0"/>
              </a:spcBef>
              <a:buFont typeface="Arial" charset="2"/>
              <a:buChar char="•"/>
            </a:pPr>
            <a:endParaRPr lang="en-US" sz="2400" dirty="0">
              <a:solidFill>
                <a:srgbClr val="262626"/>
              </a:solidFill>
              <a:effectLst>
                <a:outerShdw blurRad="38100" dist="38100" dir="2700000" algn="tl">
                  <a:srgbClr val="000000">
                    <a:alpha val="43137"/>
                  </a:srgbClr>
                </a:outerShdw>
              </a:effectLst>
            </a:endParaRPr>
          </a:p>
          <a:p>
            <a:pPr marL="285750" indent="-285750">
              <a:spcBef>
                <a:spcPct val="0"/>
              </a:spcBef>
              <a:buFont typeface="Arial" charset="2"/>
              <a:buChar char="•"/>
            </a:pPr>
            <a:r>
              <a:rPr lang="en-US" sz="2400" dirty="0">
                <a:solidFill>
                  <a:srgbClr val="262626"/>
                </a:solidFill>
                <a:effectLst>
                  <a:outerShdw blurRad="38100" dist="38100" dir="2700000" algn="tl">
                    <a:srgbClr val="000000">
                      <a:alpha val="43137"/>
                    </a:srgbClr>
                  </a:outerShdw>
                </a:effectLst>
              </a:rPr>
              <a:t>Achieving Goals</a:t>
            </a:r>
          </a:p>
          <a:p>
            <a:pPr marL="285750" indent="-285750">
              <a:spcBef>
                <a:spcPct val="0"/>
              </a:spcBef>
              <a:buFont typeface="Arial" charset="2"/>
              <a:buChar char="•"/>
            </a:pPr>
            <a:endParaRPr lang="en-US" sz="2400" dirty="0">
              <a:solidFill>
                <a:srgbClr val="262626"/>
              </a:solidFill>
              <a:effectLst>
                <a:outerShdw blurRad="38100" dist="38100" dir="2700000" algn="tl">
                  <a:srgbClr val="000000">
                    <a:alpha val="43137"/>
                  </a:srgbClr>
                </a:outerShdw>
              </a:effectLst>
            </a:endParaRPr>
          </a:p>
          <a:p>
            <a:pPr marL="285750" indent="-285750">
              <a:spcBef>
                <a:spcPct val="0"/>
              </a:spcBef>
              <a:buFont typeface="Arial" charset="2"/>
              <a:buChar char="•"/>
            </a:pPr>
            <a:r>
              <a:rPr lang="en-US" sz="2400" dirty="0">
                <a:solidFill>
                  <a:srgbClr val="262626"/>
                </a:solidFill>
                <a:effectLst>
                  <a:outerShdw blurRad="38100" dist="38100" dir="2700000" algn="tl">
                    <a:srgbClr val="000000">
                      <a:alpha val="43137"/>
                    </a:srgbClr>
                  </a:outerShdw>
                </a:effectLst>
              </a:rPr>
              <a:t>Greater Self-Discipline</a:t>
            </a:r>
            <a:endParaRPr lang="en-US" dirty="0"/>
          </a:p>
        </p:txBody>
      </p:sp>
      <p:cxnSp>
        <p:nvCxnSpPr>
          <p:cNvPr id="3" name="Straight Connector 2">
            <a:extLst>
              <a:ext uri="{FF2B5EF4-FFF2-40B4-BE49-F238E27FC236}">
                <a16:creationId xmlns:a16="http://schemas.microsoft.com/office/drawing/2014/main" id="{E9F1E73D-8084-A4FC-A140-A26C65B8AAA0}"/>
              </a:ext>
            </a:extLst>
          </p:cNvPr>
          <p:cNvCxnSpPr>
            <a:cxnSpLocks/>
          </p:cNvCxnSpPr>
          <p:nvPr/>
        </p:nvCxnSpPr>
        <p:spPr>
          <a:xfrm>
            <a:off x="3657600" y="1262922"/>
            <a:ext cx="4076700" cy="0"/>
          </a:xfrm>
          <a:prstGeom prst="line">
            <a:avLst/>
          </a:prstGeom>
          <a:ln w="38100"/>
        </p:spPr>
        <p:style>
          <a:lnRef idx="3">
            <a:schemeClr val="dk1"/>
          </a:lnRef>
          <a:fillRef idx="0">
            <a:schemeClr val="dk1"/>
          </a:fillRef>
          <a:effectRef idx="2">
            <a:schemeClr val="dk1"/>
          </a:effectRef>
          <a:fontRef idx="minor">
            <a:schemeClr val="tx1"/>
          </a:fontRef>
        </p:style>
      </p:cxnSp>
      <p:sp>
        <p:nvSpPr>
          <p:cNvPr id="5" name="Slide Number Placeholder 4">
            <a:extLst>
              <a:ext uri="{FF2B5EF4-FFF2-40B4-BE49-F238E27FC236}">
                <a16:creationId xmlns:a16="http://schemas.microsoft.com/office/drawing/2014/main" id="{0EB486D1-FD57-B14A-E4B8-FC28C7833ACD}"/>
              </a:ext>
            </a:extLst>
          </p:cNvPr>
          <p:cNvSpPr>
            <a:spLocks noGrp="1"/>
          </p:cNvSpPr>
          <p:nvPr>
            <p:ph type="sldNum" sz="quarter" idx="12"/>
          </p:nvPr>
        </p:nvSpPr>
        <p:spPr/>
        <p:txBody>
          <a:bodyPr/>
          <a:lstStyle/>
          <a:p>
            <a:fld id="{9F1B8A69-6888-4D60-9020-14D5E0D2F732}" type="slidenum">
              <a:rPr lang="en-US" smtClean="0"/>
              <a:t>22</a:t>
            </a:fld>
            <a:endParaRPr lang="en-US"/>
          </a:p>
        </p:txBody>
      </p:sp>
    </p:spTree>
    <p:extLst>
      <p:ext uri="{BB962C8B-B14F-4D97-AF65-F5344CB8AC3E}">
        <p14:creationId xmlns:p14="http://schemas.microsoft.com/office/powerpoint/2010/main" val="143873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ookcase, book, shelving, publication&#10;&#10;Description automatically generated">
            <a:extLst>
              <a:ext uri="{FF2B5EF4-FFF2-40B4-BE49-F238E27FC236}">
                <a16:creationId xmlns:a16="http://schemas.microsoft.com/office/drawing/2014/main" id="{564B222E-B399-9B14-E545-6896D62CA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57836"/>
            <a:ext cx="12845439" cy="19394093"/>
          </a:xfrm>
          <a:prstGeom prst="rect">
            <a:avLst/>
          </a:prstGeom>
        </p:spPr>
      </p:pic>
      <p:sp>
        <p:nvSpPr>
          <p:cNvPr id="11" name="Parallelogram 10">
            <a:extLst>
              <a:ext uri="{FF2B5EF4-FFF2-40B4-BE49-F238E27FC236}">
                <a16:creationId xmlns:a16="http://schemas.microsoft.com/office/drawing/2014/main" id="{39639A2D-4EF8-3013-F357-A3A7E7A8EA62}"/>
              </a:ext>
            </a:extLst>
          </p:cNvPr>
          <p:cNvSpPr/>
          <p:nvPr/>
        </p:nvSpPr>
        <p:spPr>
          <a:xfrm>
            <a:off x="4940302" y="-1694854"/>
            <a:ext cx="10382864" cy="9497961"/>
          </a:xfrm>
          <a:prstGeom prst="parallelogram">
            <a:avLst/>
          </a:prstGeom>
          <a:solidFill>
            <a:schemeClr val="tx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2D690B75-6D43-B32E-575D-EFC1C1B1891D}"/>
              </a:ext>
            </a:extLst>
          </p:cNvPr>
          <p:cNvSpPr/>
          <p:nvPr/>
        </p:nvSpPr>
        <p:spPr>
          <a:xfrm>
            <a:off x="-2988003" y="-1694854"/>
            <a:ext cx="10382864" cy="9497961"/>
          </a:xfrm>
          <a:prstGeom prst="parallelogram">
            <a:avLst/>
          </a:prstGeom>
          <a:solidFill>
            <a:schemeClr val="bg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6DFFE8-F63A-D0A1-46BE-AE1CBF721886}"/>
              </a:ext>
            </a:extLst>
          </p:cNvPr>
          <p:cNvSpPr txBox="1"/>
          <p:nvPr/>
        </p:nvSpPr>
        <p:spPr>
          <a:xfrm>
            <a:off x="619126" y="2546296"/>
            <a:ext cx="4321176" cy="1015663"/>
          </a:xfrm>
          <a:prstGeom prst="rect">
            <a:avLst/>
          </a:prstGeom>
          <a:noFill/>
        </p:spPr>
        <p:txBody>
          <a:bodyPr wrap="square" rtlCol="0">
            <a:spAutoFit/>
          </a:bodyPr>
          <a:lstStyle/>
          <a:p>
            <a:r>
              <a:rPr lang="en-US" sz="6000" b="1" dirty="0">
                <a:solidFill>
                  <a:schemeClr val="tx1"/>
                </a:solidFill>
                <a:effectLst>
                  <a:outerShdw blurRad="38100" dist="38100" dir="2700000" algn="tl">
                    <a:srgbClr val="000000">
                      <a:alpha val="43137"/>
                    </a:srgbClr>
                  </a:outerShdw>
                </a:effectLst>
              </a:rPr>
              <a:t>Advantages</a:t>
            </a:r>
            <a:endParaRPr lang="en-US" sz="6000"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25D8E3D-795C-2776-B060-A5A4E140D9E7}"/>
              </a:ext>
            </a:extLst>
          </p:cNvPr>
          <p:cNvSpPr txBox="1"/>
          <p:nvPr/>
        </p:nvSpPr>
        <p:spPr>
          <a:xfrm>
            <a:off x="6715124" y="2546296"/>
            <a:ext cx="4857750" cy="1015663"/>
          </a:xfrm>
          <a:prstGeom prst="rect">
            <a:avLst/>
          </a:prstGeom>
          <a:noFill/>
        </p:spPr>
        <p:txBody>
          <a:bodyPr wrap="square" rtlCol="0">
            <a:spAutoFit/>
          </a:bodyPr>
          <a:lstStyle/>
          <a:p>
            <a:r>
              <a:rPr lang="en-US"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Disadvantages</a:t>
            </a:r>
            <a:endParaRPr lang="en-US" sz="6000" dirty="0">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165C594-D54D-001B-44AD-CE04396C2CF0}"/>
              </a:ext>
            </a:extLst>
          </p:cNvPr>
          <p:cNvCxnSpPr>
            <a:cxnSpLocks/>
          </p:cNvCxnSpPr>
          <p:nvPr/>
        </p:nvCxnSpPr>
        <p:spPr>
          <a:xfrm>
            <a:off x="-6607276" y="3561959"/>
            <a:ext cx="4076700"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3" name="Straight Connector 2">
            <a:extLst>
              <a:ext uri="{FF2B5EF4-FFF2-40B4-BE49-F238E27FC236}">
                <a16:creationId xmlns:a16="http://schemas.microsoft.com/office/drawing/2014/main" id="{F4AAE917-6F1E-02FA-BDE9-23CFF5DE4F53}"/>
              </a:ext>
            </a:extLst>
          </p:cNvPr>
          <p:cNvCxnSpPr>
            <a:cxnSpLocks/>
          </p:cNvCxnSpPr>
          <p:nvPr/>
        </p:nvCxnSpPr>
        <p:spPr>
          <a:xfrm>
            <a:off x="14697074" y="4785564"/>
            <a:ext cx="4721226"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693EE6D0-88EE-A64C-D6ED-30AAABDB3A0D}"/>
              </a:ext>
            </a:extLst>
          </p:cNvPr>
          <p:cNvSpPr>
            <a:spLocks noGrp="1"/>
          </p:cNvSpPr>
          <p:nvPr>
            <p:ph type="sldNum" sz="quarter" idx="12"/>
          </p:nvPr>
        </p:nvSpPr>
        <p:spPr/>
        <p:txBody>
          <a:bodyPr/>
          <a:lstStyle/>
          <a:p>
            <a:fld id="{9F1B8A69-6888-4D60-9020-14D5E0D2F732}" type="slidenum">
              <a:rPr lang="en-US" smtClean="0"/>
              <a:t>23</a:t>
            </a:fld>
            <a:endParaRPr lang="en-US"/>
          </a:p>
        </p:txBody>
      </p:sp>
    </p:spTree>
    <p:extLst>
      <p:ext uri="{BB962C8B-B14F-4D97-AF65-F5344CB8AC3E}">
        <p14:creationId xmlns:p14="http://schemas.microsoft.com/office/powerpoint/2010/main" val="108594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ost-it note, yellow, screenshot, font&#10;&#10;Description automatically generated">
            <a:extLst>
              <a:ext uri="{FF2B5EF4-FFF2-40B4-BE49-F238E27FC236}">
                <a16:creationId xmlns:a16="http://schemas.microsoft.com/office/drawing/2014/main" id="{55887FED-1BB5-B2A3-B254-CF57CE6EC26C}"/>
              </a:ext>
            </a:extLst>
          </p:cNvPr>
          <p:cNvPicPr>
            <a:picLocks noChangeAspect="1"/>
          </p:cNvPicPr>
          <p:nvPr/>
        </p:nvPicPr>
        <p:blipFill rotWithShape="1">
          <a:blip r:embed="rId2">
            <a:extLst>
              <a:ext uri="{28A0092B-C50C-407E-A947-70E740481C1C}">
                <a14:useLocalDpi xmlns:a14="http://schemas.microsoft.com/office/drawing/2010/main" val="0"/>
              </a:ext>
            </a:extLst>
          </a:blip>
          <a:srcRect t="3974" b="11773"/>
          <a:stretch/>
        </p:blipFill>
        <p:spPr>
          <a:xfrm>
            <a:off x="326729" y="13646486"/>
            <a:ext cx="12191980" cy="6856718"/>
          </a:xfrm>
          <a:prstGeom prst="rect">
            <a:avLst/>
          </a:prstGeom>
        </p:spPr>
      </p:pic>
      <p:pic>
        <p:nvPicPr>
          <p:cNvPr id="13" name="Picture 12" descr="A picture containing bookcase, book, shelving, publication&#10;&#10;Description automatically generated">
            <a:extLst>
              <a:ext uri="{FF2B5EF4-FFF2-40B4-BE49-F238E27FC236}">
                <a16:creationId xmlns:a16="http://schemas.microsoft.com/office/drawing/2014/main" id="{564B222E-B399-9B14-E545-6896D62CA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57836"/>
            <a:ext cx="12845439" cy="19394093"/>
          </a:xfrm>
          <a:prstGeom prst="rect">
            <a:avLst/>
          </a:prstGeom>
        </p:spPr>
      </p:pic>
      <p:sp>
        <p:nvSpPr>
          <p:cNvPr id="11" name="Parallelogram 10">
            <a:extLst>
              <a:ext uri="{FF2B5EF4-FFF2-40B4-BE49-F238E27FC236}">
                <a16:creationId xmlns:a16="http://schemas.microsoft.com/office/drawing/2014/main" id="{39639A2D-4EF8-3013-F357-A3A7E7A8EA62}"/>
              </a:ext>
            </a:extLst>
          </p:cNvPr>
          <p:cNvSpPr/>
          <p:nvPr/>
        </p:nvSpPr>
        <p:spPr>
          <a:xfrm>
            <a:off x="0" y="-1694854"/>
            <a:ext cx="15323166" cy="9497961"/>
          </a:xfrm>
          <a:prstGeom prst="parallelogram">
            <a:avLst/>
          </a:prstGeom>
          <a:solidFill>
            <a:schemeClr val="tx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2D690B75-6D43-B32E-575D-EFC1C1B1891D}"/>
              </a:ext>
            </a:extLst>
          </p:cNvPr>
          <p:cNvSpPr/>
          <p:nvPr/>
        </p:nvSpPr>
        <p:spPr>
          <a:xfrm>
            <a:off x="-7920289" y="-1694855"/>
            <a:ext cx="10382864" cy="9497961"/>
          </a:xfrm>
          <a:prstGeom prst="parallelogram">
            <a:avLst/>
          </a:prstGeom>
          <a:solidFill>
            <a:schemeClr val="bg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6DFFE8-F63A-D0A1-46BE-AE1CBF721886}"/>
              </a:ext>
            </a:extLst>
          </p:cNvPr>
          <p:cNvSpPr txBox="1"/>
          <p:nvPr/>
        </p:nvSpPr>
        <p:spPr>
          <a:xfrm>
            <a:off x="-6328999" y="2280378"/>
            <a:ext cx="4152900" cy="1015663"/>
          </a:xfrm>
          <a:prstGeom prst="rect">
            <a:avLst/>
          </a:prstGeom>
          <a:noFill/>
        </p:spPr>
        <p:txBody>
          <a:bodyPr wrap="square" rtlCol="0">
            <a:spAutoFit/>
          </a:bodyPr>
          <a:lstStyle/>
          <a:p>
            <a:r>
              <a:rPr lang="en-US" sz="6000" b="1" dirty="0">
                <a:solidFill>
                  <a:schemeClr val="tx1"/>
                </a:solidFill>
                <a:effectLst>
                  <a:outerShdw blurRad="38100" dist="38100" dir="2700000" algn="tl">
                    <a:srgbClr val="000000">
                      <a:alpha val="43137"/>
                    </a:srgbClr>
                  </a:outerShdw>
                </a:effectLst>
              </a:rPr>
              <a:t>Advantages</a:t>
            </a:r>
            <a:endParaRPr lang="en-US" sz="6000"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25D8E3D-795C-2776-B060-A5A4E140D9E7}"/>
              </a:ext>
            </a:extLst>
          </p:cNvPr>
          <p:cNvSpPr txBox="1"/>
          <p:nvPr/>
        </p:nvSpPr>
        <p:spPr>
          <a:xfrm>
            <a:off x="4638674" y="465853"/>
            <a:ext cx="4857750" cy="1015663"/>
          </a:xfrm>
          <a:prstGeom prst="rect">
            <a:avLst/>
          </a:prstGeom>
          <a:noFill/>
        </p:spPr>
        <p:txBody>
          <a:bodyPr wrap="square" rtlCol="0">
            <a:spAutoFit/>
          </a:bodyPr>
          <a:lstStyle/>
          <a:p>
            <a:r>
              <a:rPr lang="en-US"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Disadvantages</a:t>
            </a:r>
            <a:endParaRPr lang="en-US" sz="6000" dirty="0">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165C594-D54D-001B-44AD-CE04396C2CF0}"/>
              </a:ext>
            </a:extLst>
          </p:cNvPr>
          <p:cNvCxnSpPr>
            <a:cxnSpLocks/>
          </p:cNvCxnSpPr>
          <p:nvPr/>
        </p:nvCxnSpPr>
        <p:spPr>
          <a:xfrm>
            <a:off x="4638674" y="1484389"/>
            <a:ext cx="4721226"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885E2765-DC02-C7CF-2D53-DC9CD440A54B}"/>
              </a:ext>
            </a:extLst>
          </p:cNvPr>
          <p:cNvSpPr txBox="1"/>
          <p:nvPr/>
        </p:nvSpPr>
        <p:spPr>
          <a:xfrm>
            <a:off x="3647769" y="1982322"/>
            <a:ext cx="8305800" cy="4154984"/>
          </a:xfrm>
          <a:prstGeom prst="rect">
            <a:avLst/>
          </a:prstGeom>
          <a:noFill/>
        </p:spPr>
        <p:txBody>
          <a:bodyPr wrap="square" rtlCol="0">
            <a:spAutoFit/>
          </a:bodyPr>
          <a:lstStyle/>
          <a:p>
            <a:pPr>
              <a:buChar char="•"/>
            </a:pPr>
            <a:r>
              <a:rPr lang="en-US" sz="2400" dirty="0">
                <a:solidFill>
                  <a:schemeClr val="bg1"/>
                </a:solidFill>
                <a:cs typeface="Arial"/>
              </a:rPr>
              <a:t>Increased Stress ​</a:t>
            </a:r>
          </a:p>
          <a:p>
            <a:pPr>
              <a:buChar char="•"/>
            </a:pPr>
            <a:endParaRPr lang="en-US" sz="2400" dirty="0">
              <a:solidFill>
                <a:schemeClr val="bg1"/>
              </a:solidFill>
              <a:cs typeface="Arial"/>
            </a:endParaRPr>
          </a:p>
          <a:p>
            <a:pPr>
              <a:buChar char="•"/>
            </a:pPr>
            <a:r>
              <a:rPr lang="en-US" sz="2400" dirty="0">
                <a:solidFill>
                  <a:schemeClr val="bg1"/>
                </a:solidFill>
                <a:cs typeface="Arial"/>
              </a:rPr>
              <a:t>Poor Quality Work</a:t>
            </a:r>
          </a:p>
          <a:p>
            <a:pPr>
              <a:buChar char="•"/>
            </a:pPr>
            <a:endParaRPr lang="en-US" sz="2400" dirty="0">
              <a:solidFill>
                <a:schemeClr val="bg1"/>
              </a:solidFill>
              <a:cs typeface="Arial"/>
            </a:endParaRPr>
          </a:p>
          <a:p>
            <a:pPr>
              <a:buChar char="•"/>
            </a:pPr>
            <a:r>
              <a:rPr lang="en-US" sz="2400" dirty="0">
                <a:solidFill>
                  <a:schemeClr val="bg1"/>
                </a:solidFill>
                <a:cs typeface="Arial"/>
              </a:rPr>
              <a:t>Health Issues ​</a:t>
            </a:r>
          </a:p>
          <a:p>
            <a:pPr>
              <a:buChar char="•"/>
            </a:pPr>
            <a:endParaRPr lang="en-US" sz="2400" dirty="0">
              <a:solidFill>
                <a:schemeClr val="bg1"/>
              </a:solidFill>
              <a:cs typeface="Arial"/>
            </a:endParaRPr>
          </a:p>
          <a:p>
            <a:pPr>
              <a:buChar char="•"/>
            </a:pPr>
            <a:r>
              <a:rPr lang="en-US" sz="2400" dirty="0">
                <a:solidFill>
                  <a:schemeClr val="bg1"/>
                </a:solidFill>
                <a:cs typeface="Arial"/>
              </a:rPr>
              <a:t>Decreased Self-Confidence</a:t>
            </a:r>
          </a:p>
          <a:p>
            <a:pPr>
              <a:buChar char="•"/>
            </a:pPr>
            <a:endParaRPr lang="en-US" sz="2400" dirty="0">
              <a:solidFill>
                <a:schemeClr val="bg1"/>
              </a:solidFill>
              <a:cs typeface="Arial"/>
            </a:endParaRPr>
          </a:p>
          <a:p>
            <a:pPr>
              <a:buChar char="•"/>
            </a:pPr>
            <a:r>
              <a:rPr lang="en-US" sz="2400" dirty="0">
                <a:solidFill>
                  <a:schemeClr val="bg1"/>
                </a:solidFill>
                <a:cs typeface="Arial"/>
              </a:rPr>
              <a:t>Difficulty in Achieving Goals</a:t>
            </a:r>
          </a:p>
          <a:p>
            <a:pPr>
              <a:buChar char="•"/>
            </a:pPr>
            <a:endParaRPr lang="en-US" sz="2400" dirty="0">
              <a:solidFill>
                <a:schemeClr val="bg1"/>
              </a:solidFill>
              <a:cs typeface="Arial"/>
            </a:endParaRPr>
          </a:p>
          <a:p>
            <a:pPr>
              <a:buChar char="•"/>
            </a:pPr>
            <a:r>
              <a:rPr lang="en-US" sz="2400" dirty="0">
                <a:solidFill>
                  <a:schemeClr val="bg1"/>
                </a:solidFill>
                <a:cs typeface="Arial"/>
              </a:rPr>
              <a:t>Lower Productivity</a:t>
            </a:r>
            <a:endParaRPr lang="en-US" dirty="0">
              <a:solidFill>
                <a:schemeClr val="bg1"/>
              </a:solidFill>
            </a:endParaRPr>
          </a:p>
        </p:txBody>
      </p:sp>
      <p:sp>
        <p:nvSpPr>
          <p:cNvPr id="6" name="Rectangle 5">
            <a:extLst>
              <a:ext uri="{FF2B5EF4-FFF2-40B4-BE49-F238E27FC236}">
                <a16:creationId xmlns:a16="http://schemas.microsoft.com/office/drawing/2014/main" id="{10AC1DA9-4F32-A8B9-92E7-363E55F9BAC7}"/>
              </a:ext>
            </a:extLst>
          </p:cNvPr>
          <p:cNvSpPr/>
          <p:nvPr/>
        </p:nvSpPr>
        <p:spPr>
          <a:xfrm>
            <a:off x="-870923" y="-13518864"/>
            <a:ext cx="15158881" cy="9985421"/>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836A061-7503-C264-9E41-9ACCBBB4546B}"/>
              </a:ext>
            </a:extLst>
          </p:cNvPr>
          <p:cNvSpPr>
            <a:spLocks noGrp="1"/>
          </p:cNvSpPr>
          <p:nvPr>
            <p:ph type="sldNum" sz="quarter" idx="12"/>
          </p:nvPr>
        </p:nvSpPr>
        <p:spPr/>
        <p:txBody>
          <a:bodyPr/>
          <a:lstStyle/>
          <a:p>
            <a:fld id="{9F1B8A69-6888-4D60-9020-14D5E0D2F732}" type="slidenum">
              <a:rPr lang="en-US" smtClean="0"/>
              <a:t>24</a:t>
            </a:fld>
            <a:endParaRPr lang="en-US"/>
          </a:p>
        </p:txBody>
      </p:sp>
    </p:spTree>
    <p:extLst>
      <p:ext uri="{BB962C8B-B14F-4D97-AF65-F5344CB8AC3E}">
        <p14:creationId xmlns:p14="http://schemas.microsoft.com/office/powerpoint/2010/main" val="287101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ost-it note, yellow, screenshot, font&#10;&#10;Description automatically generated">
            <a:extLst>
              <a:ext uri="{FF2B5EF4-FFF2-40B4-BE49-F238E27FC236}">
                <a16:creationId xmlns:a16="http://schemas.microsoft.com/office/drawing/2014/main" id="{4B32AADE-0843-00E4-ADFF-D86639B22EC1}"/>
              </a:ext>
            </a:extLst>
          </p:cNvPr>
          <p:cNvPicPr>
            <a:picLocks noChangeAspect="1"/>
          </p:cNvPicPr>
          <p:nvPr/>
        </p:nvPicPr>
        <p:blipFill rotWithShape="1">
          <a:blip r:embed="rId2">
            <a:extLst>
              <a:ext uri="{28A0092B-C50C-407E-A947-70E740481C1C}">
                <a14:useLocalDpi xmlns:a14="http://schemas.microsoft.com/office/drawing/2010/main" val="0"/>
              </a:ext>
            </a:extLst>
          </a:blip>
          <a:srcRect t="3974" b="11773"/>
          <a:stretch/>
        </p:blipFill>
        <p:spPr>
          <a:xfrm>
            <a:off x="20" y="1282"/>
            <a:ext cx="12191980" cy="6856718"/>
          </a:xfrm>
          <a:prstGeom prst="rect">
            <a:avLst/>
          </a:prstGeom>
        </p:spPr>
      </p:pic>
      <p:pic>
        <p:nvPicPr>
          <p:cNvPr id="13" name="Picture 12" descr="A picture containing bookcase, book, shelving, publication&#10;&#10;Description automatically generated">
            <a:extLst>
              <a:ext uri="{FF2B5EF4-FFF2-40B4-BE49-F238E27FC236}">
                <a16:creationId xmlns:a16="http://schemas.microsoft.com/office/drawing/2014/main" id="{564B222E-B399-9B14-E545-6896D62CA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930" y="-5034136"/>
            <a:ext cx="12845439" cy="19394093"/>
          </a:xfrm>
          <a:prstGeom prst="rect">
            <a:avLst/>
          </a:prstGeom>
        </p:spPr>
      </p:pic>
      <p:sp>
        <p:nvSpPr>
          <p:cNvPr id="11" name="Parallelogram 10">
            <a:extLst>
              <a:ext uri="{FF2B5EF4-FFF2-40B4-BE49-F238E27FC236}">
                <a16:creationId xmlns:a16="http://schemas.microsoft.com/office/drawing/2014/main" id="{39639A2D-4EF8-3013-F357-A3A7E7A8EA62}"/>
              </a:ext>
            </a:extLst>
          </p:cNvPr>
          <p:cNvSpPr/>
          <p:nvPr/>
        </p:nvSpPr>
        <p:spPr>
          <a:xfrm>
            <a:off x="15021538" y="-1452940"/>
            <a:ext cx="15323166" cy="9497961"/>
          </a:xfrm>
          <a:prstGeom prst="parallelogram">
            <a:avLst/>
          </a:prstGeom>
          <a:solidFill>
            <a:schemeClr val="tx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2D690B75-6D43-B32E-575D-EFC1C1B1891D}"/>
              </a:ext>
            </a:extLst>
          </p:cNvPr>
          <p:cNvSpPr/>
          <p:nvPr/>
        </p:nvSpPr>
        <p:spPr>
          <a:xfrm>
            <a:off x="-15578389" y="-1960772"/>
            <a:ext cx="10382864" cy="9497961"/>
          </a:xfrm>
          <a:prstGeom prst="parallelogram">
            <a:avLst/>
          </a:prstGeom>
          <a:solidFill>
            <a:schemeClr val="bg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6DFFE8-F63A-D0A1-46BE-AE1CBF721886}"/>
              </a:ext>
            </a:extLst>
          </p:cNvPr>
          <p:cNvSpPr txBox="1"/>
          <p:nvPr/>
        </p:nvSpPr>
        <p:spPr>
          <a:xfrm>
            <a:off x="-6328999" y="2280378"/>
            <a:ext cx="4152900" cy="1015663"/>
          </a:xfrm>
          <a:prstGeom prst="rect">
            <a:avLst/>
          </a:prstGeom>
          <a:noFill/>
        </p:spPr>
        <p:txBody>
          <a:bodyPr wrap="square" rtlCol="0">
            <a:spAutoFit/>
          </a:bodyPr>
          <a:lstStyle/>
          <a:p>
            <a:pPr>
              <a:spcAft>
                <a:spcPts val="600"/>
              </a:spcAft>
            </a:pPr>
            <a:r>
              <a:rPr lang="en-US" sz="6000" b="1" dirty="0">
                <a:solidFill>
                  <a:schemeClr val="tx1"/>
                </a:solidFill>
                <a:effectLst>
                  <a:outerShdw blurRad="38100" dist="38100" dir="2700000" algn="tl">
                    <a:srgbClr val="000000">
                      <a:alpha val="43137"/>
                    </a:srgbClr>
                  </a:outerShdw>
                </a:effectLst>
              </a:rPr>
              <a:t>Advantages</a:t>
            </a:r>
            <a:endParaRPr lang="en-US" sz="600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25D8E3D-795C-2776-B060-A5A4E140D9E7}"/>
              </a:ext>
            </a:extLst>
          </p:cNvPr>
          <p:cNvSpPr txBox="1"/>
          <p:nvPr/>
        </p:nvSpPr>
        <p:spPr>
          <a:xfrm>
            <a:off x="18735674" y="-507832"/>
            <a:ext cx="4857750" cy="1015663"/>
          </a:xfrm>
          <a:prstGeom prst="rect">
            <a:avLst/>
          </a:prstGeom>
          <a:noFill/>
        </p:spPr>
        <p:txBody>
          <a:bodyPr wrap="square" rtlCol="0">
            <a:spAutoFit/>
          </a:bodyPr>
          <a:lstStyle/>
          <a:p>
            <a:pPr>
              <a:spcAft>
                <a:spcPts val="600"/>
              </a:spcAft>
            </a:pPr>
            <a:r>
              <a:rPr lang="en-US"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Disadvantages</a:t>
            </a:r>
            <a:endParaRPr lang="en-US" sz="6000">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165C594-D54D-001B-44AD-CE04396C2CF0}"/>
              </a:ext>
            </a:extLst>
          </p:cNvPr>
          <p:cNvCxnSpPr>
            <a:cxnSpLocks/>
          </p:cNvCxnSpPr>
          <p:nvPr/>
        </p:nvCxnSpPr>
        <p:spPr>
          <a:xfrm>
            <a:off x="18468974" y="1141489"/>
            <a:ext cx="4721226"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885E2765-DC02-C7CF-2D53-DC9CD440A54B}"/>
              </a:ext>
            </a:extLst>
          </p:cNvPr>
          <p:cNvSpPr txBox="1"/>
          <p:nvPr/>
        </p:nvSpPr>
        <p:spPr>
          <a:xfrm>
            <a:off x="19954569" y="1882104"/>
            <a:ext cx="8305800" cy="4924425"/>
          </a:xfrm>
          <a:prstGeom prst="rect">
            <a:avLst/>
          </a:prstGeom>
          <a:noFill/>
        </p:spPr>
        <p:txBody>
          <a:bodyPr wrap="square" rtlCol="0">
            <a:spAutoFit/>
          </a:bodyPr>
          <a:lstStyle/>
          <a:p>
            <a:pPr>
              <a:spcAft>
                <a:spcPts val="600"/>
              </a:spcAft>
              <a:buChar char="•"/>
            </a:pPr>
            <a:r>
              <a:rPr lang="en-US" sz="2400" dirty="0">
                <a:solidFill>
                  <a:schemeClr val="bg1"/>
                </a:solidFill>
                <a:cs typeface="Arial"/>
              </a:rPr>
              <a:t>Shipping problems and delays ​</a:t>
            </a:r>
            <a:endParaRPr lang="en-US" sz="2400">
              <a:solidFill>
                <a:schemeClr val="bg1"/>
              </a:solidFill>
              <a:cs typeface="Arial"/>
            </a:endParaRPr>
          </a:p>
          <a:p>
            <a:pPr>
              <a:spcAft>
                <a:spcPts val="600"/>
              </a:spcAft>
              <a:buChar char="•"/>
            </a:pPr>
            <a:endParaRPr lang="en-US" sz="2400">
              <a:solidFill>
                <a:schemeClr val="bg1"/>
              </a:solidFill>
              <a:cs typeface="Arial"/>
            </a:endParaRPr>
          </a:p>
          <a:p>
            <a:pPr>
              <a:spcAft>
                <a:spcPts val="600"/>
              </a:spcAft>
              <a:buChar char="•"/>
            </a:pPr>
            <a:r>
              <a:rPr lang="en-US" sz="2400" dirty="0">
                <a:solidFill>
                  <a:schemeClr val="bg1"/>
                </a:solidFill>
                <a:cs typeface="Arial"/>
              </a:rPr>
              <a:t>Loss or damage of goods​</a:t>
            </a:r>
            <a:endParaRPr lang="en-US" sz="2400">
              <a:solidFill>
                <a:schemeClr val="bg1"/>
              </a:solidFill>
              <a:cs typeface="Arial"/>
            </a:endParaRPr>
          </a:p>
          <a:p>
            <a:pPr>
              <a:spcAft>
                <a:spcPts val="600"/>
              </a:spcAft>
              <a:buChar char="•"/>
            </a:pPr>
            <a:endParaRPr lang="en-US" sz="2400">
              <a:solidFill>
                <a:schemeClr val="bg1"/>
              </a:solidFill>
              <a:cs typeface="Arial"/>
            </a:endParaRPr>
          </a:p>
          <a:p>
            <a:pPr>
              <a:spcAft>
                <a:spcPts val="600"/>
              </a:spcAft>
              <a:buChar char="•"/>
            </a:pPr>
            <a:r>
              <a:rPr lang="en-US" sz="2400" dirty="0">
                <a:solidFill>
                  <a:schemeClr val="bg1"/>
                </a:solidFill>
                <a:cs typeface="Arial"/>
              </a:rPr>
              <a:t>Frauds​</a:t>
            </a:r>
            <a:endParaRPr lang="en-US" sz="2400">
              <a:solidFill>
                <a:schemeClr val="bg1"/>
              </a:solidFill>
              <a:cs typeface="Arial"/>
            </a:endParaRPr>
          </a:p>
          <a:p>
            <a:pPr>
              <a:spcAft>
                <a:spcPts val="600"/>
              </a:spcAft>
              <a:buChar char="•"/>
            </a:pPr>
            <a:endParaRPr lang="en-US" sz="2400">
              <a:solidFill>
                <a:schemeClr val="bg1"/>
              </a:solidFill>
              <a:cs typeface="Arial"/>
            </a:endParaRPr>
          </a:p>
          <a:p>
            <a:pPr>
              <a:spcAft>
                <a:spcPts val="600"/>
              </a:spcAft>
              <a:buChar char="•"/>
            </a:pPr>
            <a:r>
              <a:rPr lang="en-US" sz="2400" dirty="0">
                <a:solidFill>
                  <a:schemeClr val="bg1"/>
                </a:solidFill>
                <a:cs typeface="Arial"/>
              </a:rPr>
              <a:t>Returns can be complicated​</a:t>
            </a:r>
            <a:endParaRPr lang="en-US" sz="2400">
              <a:solidFill>
                <a:schemeClr val="bg1"/>
              </a:solidFill>
              <a:cs typeface="Arial"/>
            </a:endParaRPr>
          </a:p>
          <a:p>
            <a:pPr>
              <a:spcAft>
                <a:spcPts val="600"/>
              </a:spcAft>
              <a:buChar char="•"/>
            </a:pPr>
            <a:endParaRPr lang="en-US" sz="2400">
              <a:solidFill>
                <a:schemeClr val="bg1"/>
              </a:solidFill>
              <a:cs typeface="Arial"/>
            </a:endParaRPr>
          </a:p>
          <a:p>
            <a:pPr>
              <a:spcAft>
                <a:spcPts val="600"/>
              </a:spcAft>
              <a:buChar char="•"/>
            </a:pPr>
            <a:r>
              <a:rPr lang="en-US" sz="2400" dirty="0">
                <a:solidFill>
                  <a:schemeClr val="bg1"/>
                </a:solidFill>
                <a:cs typeface="Arial"/>
              </a:rPr>
              <a:t>Spending too much time online​</a:t>
            </a:r>
            <a:endParaRPr lang="en-US" sz="2400">
              <a:solidFill>
                <a:schemeClr val="bg1"/>
              </a:solidFill>
              <a:cs typeface="Arial"/>
            </a:endParaRPr>
          </a:p>
          <a:p>
            <a:pPr>
              <a:spcAft>
                <a:spcPts val="600"/>
              </a:spcAft>
              <a:buChar char="•"/>
            </a:pPr>
            <a:endParaRPr lang="en-US" sz="2400">
              <a:solidFill>
                <a:schemeClr val="bg1"/>
              </a:solidFill>
              <a:cs typeface="Arial"/>
            </a:endParaRPr>
          </a:p>
          <a:p>
            <a:pPr>
              <a:spcAft>
                <a:spcPts val="600"/>
              </a:spcAft>
              <a:buChar char="•"/>
            </a:pPr>
            <a:r>
              <a:rPr lang="en-US" sz="2400" dirty="0">
                <a:solidFill>
                  <a:schemeClr val="bg1"/>
                </a:solidFill>
                <a:cs typeface="Arial"/>
              </a:rPr>
              <a:t>Less contact with the community</a:t>
            </a:r>
            <a:endParaRPr lang="en-US">
              <a:solidFill>
                <a:schemeClr val="bg1"/>
              </a:solidFill>
            </a:endParaRPr>
          </a:p>
        </p:txBody>
      </p:sp>
      <p:sp>
        <p:nvSpPr>
          <p:cNvPr id="6" name="Rectangle 5">
            <a:extLst>
              <a:ext uri="{FF2B5EF4-FFF2-40B4-BE49-F238E27FC236}">
                <a16:creationId xmlns:a16="http://schemas.microsoft.com/office/drawing/2014/main" id="{5DA24199-723B-2518-C498-C4B552BF37E1}"/>
              </a:ext>
            </a:extLst>
          </p:cNvPr>
          <p:cNvSpPr/>
          <p:nvPr/>
        </p:nvSpPr>
        <p:spPr>
          <a:xfrm>
            <a:off x="-1483441" y="-1960772"/>
            <a:ext cx="15158881" cy="9985421"/>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5A3471-1364-FACF-4F5C-B48B1C904339}"/>
              </a:ext>
            </a:extLst>
          </p:cNvPr>
          <p:cNvSpPr txBox="1"/>
          <p:nvPr/>
        </p:nvSpPr>
        <p:spPr>
          <a:xfrm>
            <a:off x="4705815" y="386480"/>
            <a:ext cx="2796109" cy="707886"/>
          </a:xfrm>
          <a:prstGeom prst="rect">
            <a:avLst/>
          </a:prstGeom>
          <a:noFill/>
        </p:spPr>
        <p:txBody>
          <a:bodyPr wrap="square" rtlCol="0">
            <a:spAutoFit/>
          </a:bodyPr>
          <a:lstStyle/>
          <a:p>
            <a:r>
              <a:rPr lang="en-US" sz="4000" dirty="0">
                <a:solidFill>
                  <a:schemeClr val="bg1"/>
                </a:solidFill>
              </a:rPr>
              <a:t>Conclusion</a:t>
            </a:r>
          </a:p>
        </p:txBody>
      </p:sp>
      <p:sp>
        <p:nvSpPr>
          <p:cNvPr id="10" name="TextBox 9">
            <a:extLst>
              <a:ext uri="{FF2B5EF4-FFF2-40B4-BE49-F238E27FC236}">
                <a16:creationId xmlns:a16="http://schemas.microsoft.com/office/drawing/2014/main" id="{E25C67FA-9A90-F775-D6C3-483C12075180}"/>
              </a:ext>
            </a:extLst>
          </p:cNvPr>
          <p:cNvSpPr txBox="1"/>
          <p:nvPr/>
        </p:nvSpPr>
        <p:spPr>
          <a:xfrm>
            <a:off x="1260983" y="1353150"/>
            <a:ext cx="9859010" cy="5025030"/>
          </a:xfrm>
          <a:prstGeom prst="rect">
            <a:avLst/>
          </a:prstGeom>
          <a:noFill/>
        </p:spPr>
        <p:txBody>
          <a:bodyPr wrap="square" rtlCol="0">
            <a:spAutoFit/>
          </a:bodyPr>
          <a:lstStyle/>
          <a:p>
            <a:pPr algn="just">
              <a:lnSpc>
                <a:spcPct val="150000"/>
              </a:lnSpc>
              <a:buFont typeface="Wingdings 3" charset="2"/>
              <a:buChar char=""/>
            </a:pPr>
            <a:r>
              <a:rPr lang="en-US" sz="2400" dirty="0">
                <a:solidFill>
                  <a:schemeClr val="bg1"/>
                </a:solidFill>
              </a:rPr>
              <a:t>Many SLIIT students attempt time management, yet occasionally falter due to their lack of experience or knowledge in the field.</a:t>
            </a:r>
          </a:p>
          <a:p>
            <a:pPr algn="just">
              <a:lnSpc>
                <a:spcPct val="150000"/>
              </a:lnSpc>
              <a:buFont typeface="Wingdings 3" charset="2"/>
              <a:buChar char=""/>
            </a:pPr>
            <a:endParaRPr lang="en-US" sz="2400" dirty="0">
              <a:solidFill>
                <a:schemeClr val="bg1"/>
              </a:solidFill>
            </a:endParaRPr>
          </a:p>
          <a:p>
            <a:pPr algn="just">
              <a:lnSpc>
                <a:spcPct val="150000"/>
              </a:lnSpc>
              <a:buFont typeface="Wingdings 3" charset="2"/>
              <a:buChar char=""/>
            </a:pPr>
            <a:r>
              <a:rPr lang="en-US" sz="2400" dirty="0">
                <a:solidFill>
                  <a:schemeClr val="bg1"/>
                </a:solidFill>
              </a:rPr>
              <a:t>The emphasis on effective time allocation underscores its importance in both academic success and personal well-being among SLIIT students.</a:t>
            </a:r>
          </a:p>
          <a:p>
            <a:pPr algn="just">
              <a:lnSpc>
                <a:spcPct val="150000"/>
              </a:lnSpc>
              <a:buFont typeface="Wingdings 3" charset="2"/>
              <a:buChar char=""/>
            </a:pPr>
            <a:endParaRPr lang="en-US" sz="2400" dirty="0">
              <a:solidFill>
                <a:schemeClr val="bg1"/>
              </a:solidFill>
            </a:endParaRPr>
          </a:p>
          <a:p>
            <a:pPr algn="just">
              <a:lnSpc>
                <a:spcPct val="150000"/>
              </a:lnSpc>
              <a:buFont typeface="Wingdings 3" charset="2"/>
              <a:buChar char=""/>
            </a:pPr>
            <a:r>
              <a:rPr lang="en-US" sz="2400" dirty="0">
                <a:solidFill>
                  <a:schemeClr val="bg1"/>
                </a:solidFill>
              </a:rPr>
              <a:t>Students should ask for help if they struggle with time management. Despite this, many rarely seek advice. Therefore, they shouldn't hesitate to ask for assistance to improve their time management skills.</a:t>
            </a:r>
          </a:p>
        </p:txBody>
      </p:sp>
      <p:sp>
        <p:nvSpPr>
          <p:cNvPr id="12" name="Rectangle 11">
            <a:extLst>
              <a:ext uri="{FF2B5EF4-FFF2-40B4-BE49-F238E27FC236}">
                <a16:creationId xmlns:a16="http://schemas.microsoft.com/office/drawing/2014/main" id="{25AB84AB-359D-3073-1DB5-732ABEE75901}"/>
              </a:ext>
            </a:extLst>
          </p:cNvPr>
          <p:cNvSpPr/>
          <p:nvPr/>
        </p:nvSpPr>
        <p:spPr>
          <a:xfrm>
            <a:off x="-453515" y="9286833"/>
            <a:ext cx="14128955" cy="9109884"/>
          </a:xfrm>
          <a:prstGeom prst="rect">
            <a:avLst/>
          </a:prstGeom>
          <a:solidFill>
            <a:schemeClr val="bg2">
              <a:lumMod val="2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group of people standing next to a fountain&#10;&#10;Description automatically generated with medium confidence">
            <a:extLst>
              <a:ext uri="{FF2B5EF4-FFF2-40B4-BE49-F238E27FC236}">
                <a16:creationId xmlns:a16="http://schemas.microsoft.com/office/drawing/2014/main" id="{45F091C1-F0C5-D313-36D3-474780FCE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78" y="-11491098"/>
            <a:ext cx="12152278" cy="7857076"/>
          </a:xfrm>
          <a:prstGeom prst="rect">
            <a:avLst/>
          </a:prstGeom>
        </p:spPr>
      </p:pic>
      <p:sp>
        <p:nvSpPr>
          <p:cNvPr id="3" name="Slide Number Placeholder 2">
            <a:extLst>
              <a:ext uri="{FF2B5EF4-FFF2-40B4-BE49-F238E27FC236}">
                <a16:creationId xmlns:a16="http://schemas.microsoft.com/office/drawing/2014/main" id="{6A602C28-E9B4-1C26-DB27-F3BD2B0EC49B}"/>
              </a:ext>
            </a:extLst>
          </p:cNvPr>
          <p:cNvSpPr>
            <a:spLocks noGrp="1"/>
          </p:cNvSpPr>
          <p:nvPr>
            <p:ph type="sldNum" sz="quarter" idx="12"/>
          </p:nvPr>
        </p:nvSpPr>
        <p:spPr/>
        <p:txBody>
          <a:bodyPr/>
          <a:lstStyle/>
          <a:p>
            <a:fld id="{9F1B8A69-6888-4D60-9020-14D5E0D2F732}" type="slidenum">
              <a:rPr lang="en-US" smtClean="0"/>
              <a:t>25</a:t>
            </a:fld>
            <a:endParaRPr lang="en-US"/>
          </a:p>
        </p:txBody>
      </p:sp>
    </p:spTree>
    <p:extLst>
      <p:ext uri="{BB962C8B-B14F-4D97-AF65-F5344CB8AC3E}">
        <p14:creationId xmlns:p14="http://schemas.microsoft.com/office/powerpoint/2010/main" val="136044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aper, person, indoor, art&#10;&#10;Description automatically generated">
            <a:extLst>
              <a:ext uri="{FF2B5EF4-FFF2-40B4-BE49-F238E27FC236}">
                <a16:creationId xmlns:a16="http://schemas.microsoft.com/office/drawing/2014/main" id="{C8AAB2A8-3BF6-C088-1C41-1F88607C8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23" y="15712933"/>
            <a:ext cx="12727241" cy="19064496"/>
          </a:xfrm>
          <a:prstGeom prst="rect">
            <a:avLst/>
          </a:prstGeom>
        </p:spPr>
      </p:pic>
      <p:pic>
        <p:nvPicPr>
          <p:cNvPr id="12" name="Picture 11" descr="A group of people standing next to a fountain&#10;&#10;Description automatically generated with medium confidence">
            <a:extLst>
              <a:ext uri="{FF2B5EF4-FFF2-40B4-BE49-F238E27FC236}">
                <a16:creationId xmlns:a16="http://schemas.microsoft.com/office/drawing/2014/main" id="{E0451B5B-BDA8-F713-AAA1-171EEF289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2379"/>
            <a:ext cx="12152278" cy="7857076"/>
          </a:xfrm>
          <a:prstGeom prst="rect">
            <a:avLst/>
          </a:prstGeom>
        </p:spPr>
      </p:pic>
      <p:sp>
        <p:nvSpPr>
          <p:cNvPr id="16" name="Rectangle 15">
            <a:extLst>
              <a:ext uri="{FF2B5EF4-FFF2-40B4-BE49-F238E27FC236}">
                <a16:creationId xmlns:a16="http://schemas.microsoft.com/office/drawing/2014/main" id="{2145596B-C173-E03D-CA34-69B7374F6782}"/>
              </a:ext>
            </a:extLst>
          </p:cNvPr>
          <p:cNvSpPr/>
          <p:nvPr/>
        </p:nvSpPr>
        <p:spPr>
          <a:xfrm>
            <a:off x="-1182336" y="-1504335"/>
            <a:ext cx="14128955" cy="9109884"/>
          </a:xfrm>
          <a:prstGeom prst="rect">
            <a:avLst/>
          </a:prstGeom>
          <a:solidFill>
            <a:schemeClr val="bg2">
              <a:lumMod val="2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post-it note, yellow, screenshot, font&#10;&#10;Description automatically generated">
            <a:extLst>
              <a:ext uri="{FF2B5EF4-FFF2-40B4-BE49-F238E27FC236}">
                <a16:creationId xmlns:a16="http://schemas.microsoft.com/office/drawing/2014/main" id="{4B32AADE-0843-00E4-ADFF-D86639B22EC1}"/>
              </a:ext>
            </a:extLst>
          </p:cNvPr>
          <p:cNvPicPr>
            <a:picLocks noChangeAspect="1"/>
          </p:cNvPicPr>
          <p:nvPr/>
        </p:nvPicPr>
        <p:blipFill rotWithShape="1">
          <a:blip r:embed="rId4">
            <a:extLst>
              <a:ext uri="{28A0092B-C50C-407E-A947-70E740481C1C}">
                <a14:useLocalDpi xmlns:a14="http://schemas.microsoft.com/office/drawing/2010/main" val="0"/>
              </a:ext>
            </a:extLst>
          </a:blip>
          <a:srcRect t="3974" b="11773"/>
          <a:stretch/>
        </p:blipFill>
        <p:spPr>
          <a:xfrm>
            <a:off x="-152380" y="8230882"/>
            <a:ext cx="12191980" cy="6856718"/>
          </a:xfrm>
          <a:prstGeom prst="rect">
            <a:avLst/>
          </a:prstGeom>
        </p:spPr>
      </p:pic>
      <p:sp>
        <p:nvSpPr>
          <p:cNvPr id="6" name="Rectangle 5">
            <a:extLst>
              <a:ext uri="{FF2B5EF4-FFF2-40B4-BE49-F238E27FC236}">
                <a16:creationId xmlns:a16="http://schemas.microsoft.com/office/drawing/2014/main" id="{5DA24199-723B-2518-C498-C4B552BF37E1}"/>
              </a:ext>
            </a:extLst>
          </p:cNvPr>
          <p:cNvSpPr/>
          <p:nvPr/>
        </p:nvSpPr>
        <p:spPr>
          <a:xfrm>
            <a:off x="13740961" y="-2379872"/>
            <a:ext cx="15158881" cy="9985421"/>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5A3471-1364-FACF-4F5C-B48B1C904339}"/>
              </a:ext>
            </a:extLst>
          </p:cNvPr>
          <p:cNvSpPr txBox="1"/>
          <p:nvPr/>
        </p:nvSpPr>
        <p:spPr>
          <a:xfrm>
            <a:off x="3228303" y="942408"/>
            <a:ext cx="5735391" cy="769441"/>
          </a:xfrm>
          <a:prstGeom prst="rect">
            <a:avLst/>
          </a:prstGeom>
          <a:noFill/>
        </p:spPr>
        <p:txBody>
          <a:bodyPr wrap="square" rtlCol="0">
            <a:spAutoFit/>
          </a:bodyPr>
          <a:lstStyle/>
          <a:p>
            <a:r>
              <a:rPr lang="en-US" sz="4400" b="1" dirty="0">
                <a:solidFill>
                  <a:schemeClr val="bg1"/>
                </a:solidFill>
                <a:latin typeface="Calibri" panose="020F0502020204030204" pitchFamily="34" charset="0"/>
                <a:cs typeface="Calibri" panose="020F0502020204030204" pitchFamily="34" charset="0"/>
              </a:rPr>
              <a:t>Our Group Members</a:t>
            </a:r>
            <a:endParaRPr lang="en-US" sz="4400" b="1" dirty="0">
              <a:solidFill>
                <a:schemeClr val="bg1"/>
              </a:solidFill>
            </a:endParaRPr>
          </a:p>
        </p:txBody>
      </p:sp>
      <p:sp>
        <p:nvSpPr>
          <p:cNvPr id="10" name="TextBox 9">
            <a:extLst>
              <a:ext uri="{FF2B5EF4-FFF2-40B4-BE49-F238E27FC236}">
                <a16:creationId xmlns:a16="http://schemas.microsoft.com/office/drawing/2014/main" id="{E25C67FA-9A90-F775-D6C3-483C12075180}"/>
              </a:ext>
            </a:extLst>
          </p:cNvPr>
          <p:cNvSpPr txBox="1"/>
          <p:nvPr/>
        </p:nvSpPr>
        <p:spPr>
          <a:xfrm>
            <a:off x="1949794" y="2612838"/>
            <a:ext cx="8863911" cy="3170099"/>
          </a:xfrm>
          <a:prstGeom prst="rect">
            <a:avLst/>
          </a:prstGeom>
          <a:noFill/>
        </p:spPr>
        <p:txBody>
          <a:bodyPr wrap="square" rtlCol="0">
            <a:spAutoFit/>
          </a:bodyPr>
          <a:lstStyle/>
          <a:p>
            <a:pPr marL="571500" indent="-571500">
              <a:buFont typeface="Wingdings 3" charset="2"/>
              <a:buChar char=""/>
            </a:pP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IT23166110</a:t>
            </a:r>
            <a:r>
              <a:rPr lang="en-US" sz="4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a:t>
            </a: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D.D. HAPUTHANTHRI</a:t>
            </a:r>
          </a:p>
          <a:p>
            <a:pPr marL="571500" indent="-571500">
              <a:buFont typeface="Wingdings 3" charset="2"/>
              <a:buChar char=""/>
            </a:pP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IT23156074</a:t>
            </a:r>
            <a:r>
              <a:rPr lang="en-US" sz="4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a:t>
            </a: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R.M.H.I. RATHNAYAKE</a:t>
            </a:r>
            <a:endParaRPr lang="en-US" sz="4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571500" indent="-571500">
              <a:buFont typeface="Wingdings 3" charset="2"/>
              <a:buChar char=""/>
            </a:pP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IT23160866</a:t>
            </a:r>
            <a:r>
              <a:rPr lang="en-US" sz="4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a:t>
            </a: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U.P.H.S ABEYWICKRAMA</a:t>
            </a:r>
          </a:p>
          <a:p>
            <a:pPr marL="571500" indent="-571500">
              <a:buFont typeface="Wingdings 3" charset="2"/>
              <a:buChar char=""/>
            </a:pP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IT23164376</a:t>
            </a:r>
            <a:r>
              <a:rPr lang="en-US" sz="4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a:t>
            </a: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W.M.T.P.K WANASINGHE</a:t>
            </a:r>
            <a:endParaRPr lang="en-US" sz="4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571500" indent="-571500">
              <a:buFont typeface="Wingdings 3" charset="2"/>
              <a:buChar char=""/>
            </a:pP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IT23163218</a:t>
            </a:r>
            <a:r>
              <a:rPr lang="en-US" sz="4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a:t>
            </a:r>
            <a:r>
              <a:rPr lang="en-US" sz="40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M.H.S. PERERA</a:t>
            </a:r>
            <a:endParaRPr lang="en-US" sz="4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7" name="Picture 16" descr="A close-up of a thank you sign&#10;&#10;Description automatically generated with low confidence">
            <a:extLst>
              <a:ext uri="{FF2B5EF4-FFF2-40B4-BE49-F238E27FC236}">
                <a16:creationId xmlns:a16="http://schemas.microsoft.com/office/drawing/2014/main" id="{C98B4FD8-B3BB-48CD-970E-A8969925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042" y="-22101627"/>
            <a:ext cx="12687300" cy="19034684"/>
          </a:xfrm>
          <a:prstGeom prst="rect">
            <a:avLst/>
          </a:prstGeom>
        </p:spPr>
      </p:pic>
      <p:sp>
        <p:nvSpPr>
          <p:cNvPr id="2" name="Slide Number Placeholder 1">
            <a:extLst>
              <a:ext uri="{FF2B5EF4-FFF2-40B4-BE49-F238E27FC236}">
                <a16:creationId xmlns:a16="http://schemas.microsoft.com/office/drawing/2014/main" id="{C873B4CF-FDBA-D1A0-18A2-D60143248D18}"/>
              </a:ext>
            </a:extLst>
          </p:cNvPr>
          <p:cNvSpPr>
            <a:spLocks noGrp="1"/>
          </p:cNvSpPr>
          <p:nvPr>
            <p:ph type="sldNum" sz="quarter" idx="12"/>
          </p:nvPr>
        </p:nvSpPr>
        <p:spPr/>
        <p:txBody>
          <a:bodyPr/>
          <a:lstStyle/>
          <a:p>
            <a:fld id="{9F1B8A69-6888-4D60-9020-14D5E0D2F732}" type="slidenum">
              <a:rPr lang="en-US" smtClean="0"/>
              <a:t>26</a:t>
            </a:fld>
            <a:endParaRPr lang="en-US"/>
          </a:p>
        </p:txBody>
      </p:sp>
    </p:spTree>
    <p:extLst>
      <p:ext uri="{BB962C8B-B14F-4D97-AF65-F5344CB8AC3E}">
        <p14:creationId xmlns:p14="http://schemas.microsoft.com/office/powerpoint/2010/main" val="3977687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aper, person, indoor, art&#10;&#10;Description automatically generated">
            <a:extLst>
              <a:ext uri="{FF2B5EF4-FFF2-40B4-BE49-F238E27FC236}">
                <a16:creationId xmlns:a16="http://schemas.microsoft.com/office/drawing/2014/main" id="{30A563C8-34C4-7758-3B79-8CAA8172A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523" y="-6579368"/>
            <a:ext cx="12727241" cy="19064496"/>
          </a:xfrm>
          <a:prstGeom prst="rect">
            <a:avLst/>
          </a:prstGeom>
        </p:spPr>
      </p:pic>
      <p:sp>
        <p:nvSpPr>
          <p:cNvPr id="16" name="Rectangle 15">
            <a:extLst>
              <a:ext uri="{FF2B5EF4-FFF2-40B4-BE49-F238E27FC236}">
                <a16:creationId xmlns:a16="http://schemas.microsoft.com/office/drawing/2014/main" id="{2145596B-C173-E03D-CA34-69B7374F6782}"/>
              </a:ext>
            </a:extLst>
          </p:cNvPr>
          <p:cNvSpPr/>
          <p:nvPr/>
        </p:nvSpPr>
        <p:spPr>
          <a:xfrm>
            <a:off x="-15743107" y="-1765187"/>
            <a:ext cx="14128955" cy="9109884"/>
          </a:xfrm>
          <a:prstGeom prst="rect">
            <a:avLst/>
          </a:prstGeom>
          <a:solidFill>
            <a:schemeClr val="bg2">
              <a:lumMod val="2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DA24199-723B-2518-C498-C4B552BF37E1}"/>
              </a:ext>
            </a:extLst>
          </p:cNvPr>
          <p:cNvSpPr/>
          <p:nvPr/>
        </p:nvSpPr>
        <p:spPr>
          <a:xfrm>
            <a:off x="-1197692" y="-2681475"/>
            <a:ext cx="15158881" cy="9985421"/>
          </a:xfrm>
          <a:prstGeom prst="rect">
            <a:avLst/>
          </a:prstGeom>
          <a:solidFill>
            <a:schemeClr val="bg2">
              <a:lumMod val="2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5A3471-1364-FACF-4F5C-B48B1C904339}"/>
              </a:ext>
            </a:extLst>
          </p:cNvPr>
          <p:cNvSpPr txBox="1"/>
          <p:nvPr/>
        </p:nvSpPr>
        <p:spPr>
          <a:xfrm>
            <a:off x="2706365" y="2767280"/>
            <a:ext cx="7350765" cy="1323439"/>
          </a:xfrm>
          <a:prstGeom prst="rect">
            <a:avLst/>
          </a:prstGeom>
          <a:noFill/>
        </p:spPr>
        <p:txBody>
          <a:bodyPr wrap="square" rtlCol="0">
            <a:spAutoFit/>
          </a:bodyPr>
          <a:lstStyle/>
          <a:p>
            <a:r>
              <a:rPr lang="en-US" sz="8000" b="1" dirty="0">
                <a:solidFill>
                  <a:schemeClr val="bg1"/>
                </a:solidFill>
                <a:latin typeface="Calibri" panose="020F0502020204030204" pitchFamily="34" charset="0"/>
                <a:cs typeface="Calibri" panose="020F0502020204030204" pitchFamily="34" charset="0"/>
              </a:rPr>
              <a:t>Any Questions ?</a:t>
            </a:r>
            <a:endParaRPr lang="en-US" sz="8000" b="1" dirty="0">
              <a:solidFill>
                <a:schemeClr val="bg1"/>
              </a:solidFill>
            </a:endParaRPr>
          </a:p>
        </p:txBody>
      </p:sp>
      <p:pic>
        <p:nvPicPr>
          <p:cNvPr id="17" name="Picture 16" descr="A close-up of a thank you sign&#10;&#10;Description automatically generated with low confidence">
            <a:extLst>
              <a:ext uri="{FF2B5EF4-FFF2-40B4-BE49-F238E27FC236}">
                <a16:creationId xmlns:a16="http://schemas.microsoft.com/office/drawing/2014/main" id="{C98B4FD8-B3BB-48CD-970E-A89699252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42" y="-22101627"/>
            <a:ext cx="12687300" cy="19034684"/>
          </a:xfrm>
          <a:prstGeom prst="rect">
            <a:avLst/>
          </a:prstGeom>
        </p:spPr>
      </p:pic>
      <p:sp>
        <p:nvSpPr>
          <p:cNvPr id="2" name="Slide Number Placeholder 1">
            <a:extLst>
              <a:ext uri="{FF2B5EF4-FFF2-40B4-BE49-F238E27FC236}">
                <a16:creationId xmlns:a16="http://schemas.microsoft.com/office/drawing/2014/main" id="{C873B4CF-FDBA-D1A0-18A2-D60143248D18}"/>
              </a:ext>
            </a:extLst>
          </p:cNvPr>
          <p:cNvSpPr>
            <a:spLocks noGrp="1"/>
          </p:cNvSpPr>
          <p:nvPr>
            <p:ph type="sldNum" sz="quarter" idx="12"/>
          </p:nvPr>
        </p:nvSpPr>
        <p:spPr/>
        <p:txBody>
          <a:bodyPr/>
          <a:lstStyle/>
          <a:p>
            <a:fld id="{9F1B8A69-6888-4D60-9020-14D5E0D2F732}" type="slidenum">
              <a:rPr lang="en-US" smtClean="0"/>
              <a:t>27</a:t>
            </a:fld>
            <a:endParaRPr lang="en-US"/>
          </a:p>
        </p:txBody>
      </p:sp>
    </p:spTree>
    <p:extLst>
      <p:ext uri="{BB962C8B-B14F-4D97-AF65-F5344CB8AC3E}">
        <p14:creationId xmlns:p14="http://schemas.microsoft.com/office/powerpoint/2010/main" val="392097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aper, person, indoor, art&#10;&#10;Description automatically generated">
            <a:extLst>
              <a:ext uri="{FF2B5EF4-FFF2-40B4-BE49-F238E27FC236}">
                <a16:creationId xmlns:a16="http://schemas.microsoft.com/office/drawing/2014/main" id="{B345423F-B913-637C-3E68-1E3D20D3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31032"/>
            <a:ext cx="12727241" cy="19064496"/>
          </a:xfrm>
          <a:prstGeom prst="rect">
            <a:avLst/>
          </a:prstGeom>
        </p:spPr>
      </p:pic>
      <p:pic>
        <p:nvPicPr>
          <p:cNvPr id="3" name="Picture 2" descr="A close-up of a thank you sign&#10;&#10;Description automatically generated with low confidence">
            <a:extLst>
              <a:ext uri="{FF2B5EF4-FFF2-40B4-BE49-F238E27FC236}">
                <a16:creationId xmlns:a16="http://schemas.microsoft.com/office/drawing/2014/main" id="{5D13D3E7-7F21-E9B8-8EEE-B9DEF56F4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7031389"/>
            <a:ext cx="12687300" cy="19034684"/>
          </a:xfrm>
          <a:prstGeom prst="rect">
            <a:avLst/>
          </a:prstGeom>
        </p:spPr>
      </p:pic>
      <p:sp>
        <p:nvSpPr>
          <p:cNvPr id="2" name="Slide Number Placeholder 1">
            <a:extLst>
              <a:ext uri="{FF2B5EF4-FFF2-40B4-BE49-F238E27FC236}">
                <a16:creationId xmlns:a16="http://schemas.microsoft.com/office/drawing/2014/main" id="{1AFEA777-B83D-C0D6-8B11-488CFD5CAA38}"/>
              </a:ext>
            </a:extLst>
          </p:cNvPr>
          <p:cNvSpPr>
            <a:spLocks noGrp="1"/>
          </p:cNvSpPr>
          <p:nvPr>
            <p:ph type="sldNum" sz="quarter" idx="12"/>
          </p:nvPr>
        </p:nvSpPr>
        <p:spPr/>
        <p:txBody>
          <a:bodyPr/>
          <a:lstStyle/>
          <a:p>
            <a:fld id="{9F1B8A69-6888-4D60-9020-14D5E0D2F732}" type="slidenum">
              <a:rPr lang="en-US" smtClean="0"/>
              <a:t>28</a:t>
            </a:fld>
            <a:endParaRPr lang="en-US"/>
          </a:p>
        </p:txBody>
      </p:sp>
    </p:spTree>
    <p:extLst>
      <p:ext uri="{BB962C8B-B14F-4D97-AF65-F5344CB8AC3E}">
        <p14:creationId xmlns:p14="http://schemas.microsoft.com/office/powerpoint/2010/main" val="292844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ime compass on hand">
            <a:extLst>
              <a:ext uri="{FF2B5EF4-FFF2-40B4-BE49-F238E27FC236}">
                <a16:creationId xmlns:a16="http://schemas.microsoft.com/office/drawing/2014/main" id="{EA724DFA-C7B2-9E40-B6A6-DE840E9836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800" y="-793070"/>
            <a:ext cx="12992100" cy="8647339"/>
          </a:xfrm>
          <a:prstGeom prst="rect">
            <a:avLst/>
          </a:prstGeom>
        </p:spPr>
      </p:pic>
      <p:sp>
        <p:nvSpPr>
          <p:cNvPr id="5" name="Rectangle 4">
            <a:extLst>
              <a:ext uri="{FF2B5EF4-FFF2-40B4-BE49-F238E27FC236}">
                <a16:creationId xmlns:a16="http://schemas.microsoft.com/office/drawing/2014/main" id="{7EE085CD-79C4-A6C2-6AE1-A41ABB85B3D9}"/>
              </a:ext>
            </a:extLst>
          </p:cNvPr>
          <p:cNvSpPr/>
          <p:nvPr/>
        </p:nvSpPr>
        <p:spPr>
          <a:xfrm>
            <a:off x="0" y="-639193"/>
            <a:ext cx="6096000" cy="8345009"/>
          </a:xfrm>
          <a:prstGeom prst="rect">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17FA797-6E43-6BA0-9E7A-5B45A0EC8C38}"/>
              </a:ext>
            </a:extLst>
          </p:cNvPr>
          <p:cNvSpPr txBox="1"/>
          <p:nvPr/>
        </p:nvSpPr>
        <p:spPr>
          <a:xfrm>
            <a:off x="943123" y="203803"/>
            <a:ext cx="4180114" cy="769441"/>
          </a:xfrm>
          <a:prstGeom prst="rect">
            <a:avLst/>
          </a:prstGeom>
          <a:noFill/>
        </p:spPr>
        <p:txBody>
          <a:bodyPr wrap="square" rtlCol="0">
            <a:spAutoFit/>
          </a:bodyPr>
          <a:lstStyle/>
          <a:p>
            <a:pPr algn="ctr"/>
            <a:r>
              <a:rPr lang="en-US" sz="4400" dirty="0">
                <a:solidFill>
                  <a:schemeClr val="bg1"/>
                </a:solidFill>
                <a:latin typeface="Calibri" panose="020F0502020204030204" pitchFamily="34" charset="0"/>
                <a:cs typeface="Calibri" panose="020F0502020204030204" pitchFamily="34" charset="0"/>
              </a:rPr>
              <a:t>Content</a:t>
            </a:r>
            <a:endParaRPr lang="en-US" sz="4400" dirty="0">
              <a:solidFill>
                <a:schemeClr val="bg1"/>
              </a:solidFill>
            </a:endParaRPr>
          </a:p>
        </p:txBody>
      </p:sp>
      <p:sp>
        <p:nvSpPr>
          <p:cNvPr id="12" name="TextBox 11">
            <a:extLst>
              <a:ext uri="{FF2B5EF4-FFF2-40B4-BE49-F238E27FC236}">
                <a16:creationId xmlns:a16="http://schemas.microsoft.com/office/drawing/2014/main" id="{06404C86-B497-E7AB-C36F-D4BFD3BEC660}"/>
              </a:ext>
            </a:extLst>
          </p:cNvPr>
          <p:cNvSpPr txBox="1"/>
          <p:nvPr/>
        </p:nvSpPr>
        <p:spPr>
          <a:xfrm>
            <a:off x="107989" y="1143345"/>
            <a:ext cx="5850384" cy="5578130"/>
          </a:xfrm>
          <a:prstGeom prst="rect">
            <a:avLst/>
          </a:prstGeom>
          <a:noFill/>
        </p:spPr>
        <p:txBody>
          <a:bodyPr wrap="square" rtlCol="0">
            <a:spAutoFit/>
          </a:bodyPr>
          <a:lstStyle/>
          <a:p>
            <a:pPr marL="283464" indent="-283464" algn="l" rtl="0" eaLnBrk="1" latinLnBrk="0" hangingPunct="1">
              <a:lnSpc>
                <a:spcPct val="150000"/>
              </a:lnSpc>
              <a:spcBef>
                <a:spcPts val="0"/>
              </a:spcBef>
              <a:spcAft>
                <a:spcPts val="0"/>
              </a:spcAft>
              <a:buClr>
                <a:srgbClr val="9E6D60"/>
              </a:buClr>
              <a:buSzPts val="1800"/>
              <a:buFont typeface="Arial" panose="020B0604020202020204" pitchFamily="34" charset="0"/>
              <a:buChar char="•"/>
            </a:pPr>
            <a:r>
              <a:rPr lang="en-US" sz="2400" kern="1200" dirty="0">
                <a:solidFill>
                  <a:srgbClr val="FFFFFF"/>
                </a:solidFill>
                <a:effectLst/>
                <a:latin typeface="Calibri" panose="020F0502020204030204" pitchFamily="34" charset="0"/>
                <a:ea typeface="+mn-ea"/>
                <a:cs typeface="Calibri" panose="020F0502020204030204" pitchFamily="34" charset="0"/>
              </a:rPr>
              <a:t>Time management habits</a:t>
            </a:r>
            <a:endParaRPr lang="en-US" sz="2400" dirty="0">
              <a:effectLst/>
            </a:endParaRPr>
          </a:p>
          <a:p>
            <a:pPr marL="285750" indent="-285750" algn="l" rtl="0" eaLnBrk="1" latinLnBrk="0" hangingPunct="1">
              <a:lnSpc>
                <a:spcPct val="150000"/>
              </a:lnSpc>
              <a:spcBef>
                <a:spcPts val="0"/>
              </a:spcBef>
              <a:spcAft>
                <a:spcPts val="0"/>
              </a:spcAft>
              <a:buFont typeface="Arial" panose="020B0604020202020204" pitchFamily="34" charset="0"/>
              <a:buChar char="•"/>
            </a:pPr>
            <a:r>
              <a:rPr lang="en-US" sz="24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Prioritizing Tasks and Managing Workload Challenges </a:t>
            </a:r>
          </a:p>
          <a:p>
            <a:pPr marL="285750" indent="-285750" algn="l" rtl="0" eaLnBrk="1" latinLnBrk="0" hangingPunct="1">
              <a:lnSpc>
                <a:spcPct val="150000"/>
              </a:lnSpc>
              <a:spcBef>
                <a:spcPts val="0"/>
              </a:spcBef>
              <a:spcAft>
                <a:spcPts val="0"/>
              </a:spcAft>
              <a:buFont typeface="Arial" panose="020B0604020202020204" pitchFamily="34" charset="0"/>
              <a:buChar char="•"/>
            </a:pPr>
            <a:r>
              <a:rPr lang="en-US" sz="24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Seeking Guidance and Embracing Breaks for Effective Time Management </a:t>
            </a:r>
          </a:p>
          <a:p>
            <a:pPr marL="285750" indent="-285750" algn="l" rtl="0" eaLnBrk="1" latinLnBrk="0" hangingPunct="1">
              <a:lnSpc>
                <a:spcPct val="150000"/>
              </a:lnSpc>
              <a:spcBef>
                <a:spcPts val="0"/>
              </a:spcBef>
              <a:spcAft>
                <a:spcPts val="0"/>
              </a:spcAft>
              <a:buFont typeface="Arial" panose="020B0604020202020204" pitchFamily="34" charset="0"/>
              <a:buChar char="•"/>
            </a:pPr>
            <a:r>
              <a:rPr lang="en-US" sz="24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Assessing Time Management Skills and Academic Impact </a:t>
            </a:r>
          </a:p>
          <a:p>
            <a:pPr marL="285750" indent="-285750" algn="l" rtl="0" eaLnBrk="1" latinLnBrk="0" hangingPunct="1">
              <a:lnSpc>
                <a:spcPct val="150000"/>
              </a:lnSpc>
              <a:spcBef>
                <a:spcPts val="0"/>
              </a:spcBef>
              <a:spcAft>
                <a:spcPts val="0"/>
              </a:spcAft>
              <a:buFont typeface="Arial" panose="020B0604020202020204" pitchFamily="34" charset="0"/>
              <a:buChar char="•"/>
            </a:pPr>
            <a:r>
              <a:rPr lang="en-US" sz="24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Advantages of effective time management</a:t>
            </a:r>
            <a:endParaRPr lang="en-US" sz="2400" dirty="0">
              <a:effectLst/>
            </a:endParaRPr>
          </a:p>
          <a:p>
            <a:pPr marL="285750" indent="-285750" algn="l" rtl="0" eaLnBrk="1" latinLnBrk="0" hangingPunct="1">
              <a:lnSpc>
                <a:spcPct val="150000"/>
              </a:lnSpc>
              <a:spcBef>
                <a:spcPts val="0"/>
              </a:spcBef>
              <a:spcAft>
                <a:spcPts val="0"/>
              </a:spcAft>
              <a:buFont typeface="Arial" panose="020B0604020202020204" pitchFamily="34" charset="0"/>
              <a:buChar char="•"/>
            </a:pPr>
            <a:r>
              <a:rPr lang="en-US" sz="24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Disadvantages of poor time management</a:t>
            </a:r>
            <a:endParaRPr lang="en-US" sz="2400" dirty="0">
              <a:effectLst/>
            </a:endParaRPr>
          </a:p>
          <a:p>
            <a:pPr marL="285750" indent="-285750" algn="l" rtl="0" eaLnBrk="1" latinLnBrk="0" hangingPunct="1">
              <a:lnSpc>
                <a:spcPct val="150000"/>
              </a:lnSpc>
              <a:spcBef>
                <a:spcPts val="0"/>
              </a:spcBef>
              <a:spcAft>
                <a:spcPts val="0"/>
              </a:spcAft>
              <a:buFont typeface="Arial" panose="020B0604020202020204" pitchFamily="34" charset="0"/>
              <a:buChar char="•"/>
            </a:pPr>
            <a:r>
              <a:rPr lang="en-US" sz="2400" kern="12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Conclusion</a:t>
            </a:r>
            <a:endParaRPr lang="en-US" sz="2400" dirty="0">
              <a:effectLst/>
            </a:endParaRPr>
          </a:p>
        </p:txBody>
      </p:sp>
      <p:cxnSp>
        <p:nvCxnSpPr>
          <p:cNvPr id="13" name="Straight Connector 12">
            <a:extLst>
              <a:ext uri="{FF2B5EF4-FFF2-40B4-BE49-F238E27FC236}">
                <a16:creationId xmlns:a16="http://schemas.microsoft.com/office/drawing/2014/main" id="{52135BB9-AB00-0379-1CDD-989ED4CBF828}"/>
              </a:ext>
            </a:extLst>
          </p:cNvPr>
          <p:cNvCxnSpPr>
            <a:cxnSpLocks/>
          </p:cNvCxnSpPr>
          <p:nvPr/>
        </p:nvCxnSpPr>
        <p:spPr>
          <a:xfrm flipV="1">
            <a:off x="1917697" y="976661"/>
            <a:ext cx="2230967" cy="1270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2180D47C-6A60-C0C3-B219-6845CD64527F}"/>
              </a:ext>
            </a:extLst>
          </p:cNvPr>
          <p:cNvSpPr>
            <a:spLocks noGrp="1"/>
          </p:cNvSpPr>
          <p:nvPr>
            <p:ph type="sldNum" sz="quarter" idx="12"/>
          </p:nvPr>
        </p:nvSpPr>
        <p:spPr/>
        <p:txBody>
          <a:bodyPr/>
          <a:lstStyle/>
          <a:p>
            <a:fld id="{9F1B8A69-6888-4D60-9020-14D5E0D2F732}" type="slidenum">
              <a:rPr lang="en-US" smtClean="0"/>
              <a:t>3</a:t>
            </a:fld>
            <a:endParaRPr lang="en-US"/>
          </a:p>
        </p:txBody>
      </p:sp>
      <mc:AlternateContent xmlns:mc="http://schemas.openxmlformats.org/markup-compatibility/2006">
        <mc:Choice xmlns:am3d="http://schemas.microsoft.com/office/drawing/2017/model3d" Requires="am3d">
          <p:graphicFrame>
            <p:nvGraphicFramePr>
              <p:cNvPr id="3" name="3D Model 2" descr="Stopwatch">
                <a:extLst>
                  <a:ext uri="{FF2B5EF4-FFF2-40B4-BE49-F238E27FC236}">
                    <a16:creationId xmlns:a16="http://schemas.microsoft.com/office/drawing/2014/main" id="{20F4069B-29D2-93A3-B91E-B93262BDEC87}"/>
                  </a:ext>
                </a:extLst>
              </p:cNvPr>
              <p:cNvGraphicFramePr/>
              <p:nvPr>
                <p:extLst>
                  <p:ext uri="{D42A27DB-BD31-4B8C-83A1-F6EECF244321}">
                    <p14:modId xmlns:p14="http://schemas.microsoft.com/office/powerpoint/2010/main" val="1182707127"/>
                  </p:ext>
                </p:extLst>
              </p:nvPr>
            </p:nvGraphicFramePr>
            <p:xfrm>
              <a:off x="7919790" y="588524"/>
              <a:ext cx="3550159" cy="5075429"/>
            </p:xfrm>
            <a:graphic>
              <a:graphicData uri="http://schemas.microsoft.com/office/drawing/2017/model3d">
                <am3d:model3d r:embed="rId4">
                  <am3d:spPr>
                    <a:xfrm>
                      <a:off x="0" y="0"/>
                      <a:ext cx="3550159" cy="5075429"/>
                    </a:xfrm>
                    <a:prstGeom prst="rect">
                      <a:avLst/>
                    </a:prstGeom>
                  </am3d:spPr>
                  <am3d:camera>
                    <am3d:pos x="0" y="0" z="59365598"/>
                    <am3d:up dx="0" dy="36000000" dz="0"/>
                    <am3d:lookAt x="0" y="0" z="0"/>
                    <am3d:perspective fov="2700000"/>
                  </am3d:camera>
                  <am3d:trans>
                    <am3d:meterPerModelUnit n="115706" d="1000000"/>
                    <am3d:preTrans dx="-10492" dy="-18000000" dz="0"/>
                    <am3d:scale>
                      <am3d:sx n="1000000" d="1000000"/>
                      <am3d:sy n="1000000" d="1000000"/>
                      <am3d:sz n="1000000" d="1000000"/>
                    </am3d:scale>
                    <am3d:rot/>
                    <am3d:postTrans dx="0" dy="0" dz="0"/>
                  </am3d:trans>
                  <am3d:raster rName="Office3DRenderer" rVer="16.0.8326">
                    <am3d:blip r:embed="rId5"/>
                  </am3d:raster>
                  <am3d:objViewport viewportSz="6166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topwatch">
                <a:extLst>
                  <a:ext uri="{FF2B5EF4-FFF2-40B4-BE49-F238E27FC236}">
                    <a16:creationId xmlns:a16="http://schemas.microsoft.com/office/drawing/2014/main" id="{20F4069B-29D2-93A3-B91E-B93262BDEC87}"/>
                  </a:ext>
                </a:extLst>
              </p:cNvPr>
              <p:cNvPicPr>
                <a:picLocks noGrp="1" noRot="1" noChangeAspect="1" noMove="1" noResize="1" noEditPoints="1" noAdjustHandles="1" noChangeArrowheads="1" noChangeShapeType="1" noCrop="1"/>
              </p:cNvPicPr>
              <p:nvPr/>
            </p:nvPicPr>
            <p:blipFill>
              <a:blip r:embed="rId5"/>
              <a:stretch>
                <a:fillRect/>
              </a:stretch>
            </p:blipFill>
            <p:spPr>
              <a:xfrm>
                <a:off x="7919790" y="588524"/>
                <a:ext cx="3550159" cy="5075429"/>
              </a:xfrm>
              <a:prstGeom prst="rect">
                <a:avLst/>
              </a:prstGeom>
            </p:spPr>
          </p:pic>
        </mc:Fallback>
      </mc:AlternateContent>
    </p:spTree>
    <p:extLst>
      <p:ext uri="{BB962C8B-B14F-4D97-AF65-F5344CB8AC3E}">
        <p14:creationId xmlns:p14="http://schemas.microsoft.com/office/powerpoint/2010/main" val="3407318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topwatch">
            <a:extLst>
              <a:ext uri="{FF2B5EF4-FFF2-40B4-BE49-F238E27FC236}">
                <a16:creationId xmlns:a16="http://schemas.microsoft.com/office/drawing/2014/main" id="{F9FA991C-3575-DDEA-0861-1A5C185942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0638"/>
            <a:ext cx="12326359" cy="7240532"/>
          </a:xfrm>
          <a:prstGeom prst="rect">
            <a:avLst/>
          </a:prstGeom>
        </p:spPr>
      </p:pic>
      <p:sp>
        <p:nvSpPr>
          <p:cNvPr id="5" name="Rectangle 4">
            <a:extLst>
              <a:ext uri="{FF2B5EF4-FFF2-40B4-BE49-F238E27FC236}">
                <a16:creationId xmlns:a16="http://schemas.microsoft.com/office/drawing/2014/main" id="{7EE085CD-79C4-A6C2-6AE1-A41ABB85B3D9}"/>
              </a:ext>
            </a:extLst>
          </p:cNvPr>
          <p:cNvSpPr/>
          <p:nvPr/>
        </p:nvSpPr>
        <p:spPr>
          <a:xfrm>
            <a:off x="-400050" y="-709849"/>
            <a:ext cx="13436600" cy="8940800"/>
          </a:xfrm>
          <a:prstGeom prst="rect">
            <a:avLst/>
          </a:prstGeom>
          <a:solidFill>
            <a:schemeClr val="tx1">
              <a:lumMod val="85000"/>
              <a:lumOff val="1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17FA797-6E43-6BA0-9E7A-5B45A0EC8C38}"/>
              </a:ext>
            </a:extLst>
          </p:cNvPr>
          <p:cNvSpPr txBox="1"/>
          <p:nvPr/>
        </p:nvSpPr>
        <p:spPr>
          <a:xfrm>
            <a:off x="4005943" y="222777"/>
            <a:ext cx="4180114" cy="769441"/>
          </a:xfrm>
          <a:prstGeom prst="rect">
            <a:avLst/>
          </a:prstGeom>
          <a:noFill/>
        </p:spPr>
        <p:txBody>
          <a:bodyPr wrap="square" rtlCol="0">
            <a:spAutoFit/>
          </a:bodyPr>
          <a:lstStyle/>
          <a:p>
            <a:pPr algn="ctr"/>
            <a:r>
              <a:rPr lang="en-US" sz="4400" b="1" dirty="0">
                <a:solidFill>
                  <a:schemeClr val="bg1"/>
                </a:solidFill>
                <a:latin typeface="Calibri" panose="020F0502020204030204" pitchFamily="34" charset="0"/>
                <a:cs typeface="Calibri" panose="020F0502020204030204" pitchFamily="34" charset="0"/>
              </a:rPr>
              <a:t>Introduction</a:t>
            </a:r>
            <a:endParaRPr lang="en-US" sz="4400" dirty="0">
              <a:solidFill>
                <a:schemeClr val="bg1"/>
              </a:solidFill>
            </a:endParaRPr>
          </a:p>
        </p:txBody>
      </p:sp>
      <p:sp>
        <p:nvSpPr>
          <p:cNvPr id="12" name="TextBox 11">
            <a:extLst>
              <a:ext uri="{FF2B5EF4-FFF2-40B4-BE49-F238E27FC236}">
                <a16:creationId xmlns:a16="http://schemas.microsoft.com/office/drawing/2014/main" id="{06404C86-B497-E7AB-C36F-D4BFD3BEC660}"/>
              </a:ext>
            </a:extLst>
          </p:cNvPr>
          <p:cNvSpPr txBox="1"/>
          <p:nvPr/>
        </p:nvSpPr>
        <p:spPr>
          <a:xfrm>
            <a:off x="1066801" y="1407858"/>
            <a:ext cx="10401300" cy="3903504"/>
          </a:xfrm>
          <a:prstGeom prst="rect">
            <a:avLst/>
          </a:prstGeom>
          <a:noFill/>
        </p:spPr>
        <p:txBody>
          <a:bodyPr wrap="square" rtlCol="0">
            <a:spAutoFit/>
          </a:bodyPr>
          <a:lstStyle/>
          <a:p>
            <a:pPr marL="285750" indent="-285750">
              <a:lnSpc>
                <a:spcPct val="150000"/>
              </a:lnSpc>
              <a:buClr>
                <a:srgbClr val="77DDF2"/>
              </a:buClr>
              <a:buFont typeface="Arial" panose="020B0604020202020204" pitchFamily="34" charset="0"/>
              <a:buChar char="•"/>
            </a:pPr>
            <a:r>
              <a:rPr lang="en-US" sz="2800" dirty="0">
                <a:solidFill>
                  <a:schemeClr val="bg1"/>
                </a:solidFill>
                <a:latin typeface="Calibri" panose="020F0502020204030204" pitchFamily="34" charset="0"/>
                <a:cs typeface="Calibri" panose="020F0502020204030204" pitchFamily="34" charset="0"/>
              </a:rPr>
              <a:t>Time management is the art of organizing, prioritizing, and allocating time effectively to accomplish tasks and goals efficiently.</a:t>
            </a:r>
          </a:p>
          <a:p>
            <a:pPr marL="285750" indent="-285750">
              <a:lnSpc>
                <a:spcPct val="150000"/>
              </a:lnSpc>
              <a:buClr>
                <a:srgbClr val="77DDF2"/>
              </a:buClr>
              <a:buFont typeface="Arial" panose="020B0604020202020204" pitchFamily="34" charset="0"/>
              <a:buChar char="•"/>
            </a:pPr>
            <a:r>
              <a:rPr lang="en-US" sz="2800" dirty="0">
                <a:solidFill>
                  <a:schemeClr val="bg1"/>
                </a:solidFill>
                <a:latin typeface="Calibri" panose="020F0502020204030204" pitchFamily="34" charset="0"/>
                <a:cs typeface="Calibri" panose="020F0502020204030204" pitchFamily="34" charset="0"/>
              </a:rPr>
              <a:t>It involves setting clear objectives, identifying priorities, and scheduling activities to make the most of available time</a:t>
            </a:r>
          </a:p>
          <a:p>
            <a:pPr marL="285750" indent="-285750">
              <a:lnSpc>
                <a:spcPct val="150000"/>
              </a:lnSpc>
              <a:buClr>
                <a:srgbClr val="77DDF2"/>
              </a:buClr>
              <a:buFont typeface="Arial" panose="020B0604020202020204" pitchFamily="34" charset="0"/>
              <a:buChar char="•"/>
            </a:pPr>
            <a:r>
              <a:rPr lang="en-US" sz="2800" dirty="0">
                <a:solidFill>
                  <a:schemeClr val="bg1"/>
                </a:solidFill>
                <a:latin typeface="Calibri" panose="020F0502020204030204" pitchFamily="34" charset="0"/>
                <a:cs typeface="Calibri" panose="020F0502020204030204" pitchFamily="34" charset="0"/>
              </a:rPr>
              <a:t>Effective time management not only enhances productivity but also reduces stress and fosters a sense of control over one's workload.</a:t>
            </a:r>
          </a:p>
        </p:txBody>
      </p:sp>
      <p:cxnSp>
        <p:nvCxnSpPr>
          <p:cNvPr id="13" name="Straight Connector 12">
            <a:extLst>
              <a:ext uri="{FF2B5EF4-FFF2-40B4-BE49-F238E27FC236}">
                <a16:creationId xmlns:a16="http://schemas.microsoft.com/office/drawing/2014/main" id="{52135BB9-AB00-0379-1CDD-989ED4CBF828}"/>
              </a:ext>
            </a:extLst>
          </p:cNvPr>
          <p:cNvCxnSpPr>
            <a:cxnSpLocks/>
          </p:cNvCxnSpPr>
          <p:nvPr/>
        </p:nvCxnSpPr>
        <p:spPr>
          <a:xfrm>
            <a:off x="4564743" y="992218"/>
            <a:ext cx="3062514"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16F4AB6A-72A1-889E-6F05-D2F96ADA7E99}"/>
              </a:ext>
            </a:extLst>
          </p:cNvPr>
          <p:cNvSpPr>
            <a:spLocks noGrp="1"/>
          </p:cNvSpPr>
          <p:nvPr>
            <p:ph type="sldNum" sz="quarter" idx="12"/>
          </p:nvPr>
        </p:nvSpPr>
        <p:spPr/>
        <p:txBody>
          <a:bodyPr/>
          <a:lstStyle/>
          <a:p>
            <a:fld id="{9F1B8A69-6888-4D60-9020-14D5E0D2F732}" type="slidenum">
              <a:rPr lang="en-US" smtClean="0"/>
              <a:t>4</a:t>
            </a:fld>
            <a:endParaRPr lang="en-US"/>
          </a:p>
        </p:txBody>
      </p:sp>
    </p:spTree>
    <p:extLst>
      <p:ext uri="{BB962C8B-B14F-4D97-AF65-F5344CB8AC3E}">
        <p14:creationId xmlns:p14="http://schemas.microsoft.com/office/powerpoint/2010/main" val="2680293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Person typing on laptop">
            <a:extLst>
              <a:ext uri="{FF2B5EF4-FFF2-40B4-BE49-F238E27FC236}">
                <a16:creationId xmlns:a16="http://schemas.microsoft.com/office/drawing/2014/main" id="{AE7BBED5-C1CD-3A06-114D-99FAFC213433}"/>
              </a:ext>
            </a:extLst>
          </p:cNvPr>
          <p:cNvPicPr>
            <a:picLocks noChangeAspect="1"/>
          </p:cNvPicPr>
          <p:nvPr/>
        </p:nvPicPr>
        <p:blipFill>
          <a:blip r:embed="rId2"/>
          <a:stretch>
            <a:fillRect/>
          </a:stretch>
        </p:blipFill>
        <p:spPr>
          <a:xfrm>
            <a:off x="-25716" y="-53357"/>
            <a:ext cx="13099653" cy="7368555"/>
          </a:xfrm>
          <a:prstGeom prst="rect">
            <a:avLst/>
          </a:prstGeom>
          <a:effectLst>
            <a:outerShdw blurRad="50800" dist="50800" dir="5400000" algn="ctr" rotWithShape="0">
              <a:srgbClr val="000000"/>
            </a:outerShdw>
          </a:effectLst>
        </p:spPr>
      </p:pic>
      <p:sp>
        <p:nvSpPr>
          <p:cNvPr id="3" name="Rectangle 2">
            <a:extLst>
              <a:ext uri="{FF2B5EF4-FFF2-40B4-BE49-F238E27FC236}">
                <a16:creationId xmlns:a16="http://schemas.microsoft.com/office/drawing/2014/main" id="{C12FBBF9-A4A7-C551-63DE-86144E721123}"/>
              </a:ext>
            </a:extLst>
          </p:cNvPr>
          <p:cNvSpPr/>
          <p:nvPr/>
        </p:nvSpPr>
        <p:spPr>
          <a:xfrm>
            <a:off x="-411397" y="-457200"/>
            <a:ext cx="13436600" cy="7807806"/>
          </a:xfrm>
          <a:prstGeom prst="rect">
            <a:avLst/>
          </a:prstGeom>
          <a:solidFill>
            <a:schemeClr val="accent3">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3CA78DB-4392-BCA0-5518-146984E29F96}"/>
              </a:ext>
            </a:extLst>
          </p:cNvPr>
          <p:cNvSpPr txBox="1"/>
          <p:nvPr/>
        </p:nvSpPr>
        <p:spPr>
          <a:xfrm>
            <a:off x="280332" y="136525"/>
            <a:ext cx="12487556" cy="1948226"/>
          </a:xfrm>
          <a:prstGeom prst="rect">
            <a:avLst/>
          </a:prstGeom>
          <a:noFill/>
        </p:spPr>
        <p:txBody>
          <a:bodyPr wrap="square" rtlCol="0">
            <a:spAutoFit/>
          </a:bodyPr>
          <a:lstStyle/>
          <a:p>
            <a:pPr algn="ctr">
              <a:lnSpc>
                <a:spcPct val="90000"/>
              </a:lnSpc>
              <a:spcBef>
                <a:spcPts val="1000"/>
              </a:spcBef>
              <a:buClr>
                <a:schemeClr val="accent1"/>
              </a:buClr>
            </a:pPr>
            <a:r>
              <a:rPr lang="en-US" sz="5400" b="1" dirty="0">
                <a:solidFill>
                  <a:schemeClr val="bg1"/>
                </a:solidFill>
                <a:effectLst>
                  <a:outerShdw blurRad="38100" dist="38100" dir="2700000" algn="tl">
                    <a:srgbClr val="000000">
                      <a:alpha val="43137"/>
                    </a:srgbClr>
                  </a:outerShdw>
                </a:effectLst>
                <a:latin typeface="Amasis MT Pro Black" panose="02040A04050005020304" pitchFamily="18" charset="0"/>
              </a:rPr>
              <a:t>Time management habits</a:t>
            </a:r>
            <a:br>
              <a:rPr lang="en-US" sz="4000" b="1" dirty="0">
                <a:solidFill>
                  <a:schemeClr val="bg1"/>
                </a:solidFill>
                <a:effectLst>
                  <a:outerShdw blurRad="38100" dist="38100" dir="2700000" algn="tl">
                    <a:srgbClr val="000000">
                      <a:alpha val="43137"/>
                    </a:srgbClr>
                  </a:outerShdw>
                </a:effectLst>
              </a:rPr>
            </a:br>
            <a:br>
              <a:rPr lang="en-US" sz="4000" b="1" dirty="0">
                <a:solidFill>
                  <a:schemeClr val="bg1"/>
                </a:solidFill>
                <a:effectLst>
                  <a:outerShdw blurRad="38100" dist="38100" dir="2700000" algn="tl">
                    <a:srgbClr val="000000">
                      <a:alpha val="43137"/>
                    </a:srgbClr>
                  </a:outerShdw>
                </a:effectLst>
              </a:rPr>
            </a:br>
            <a:r>
              <a:rPr lang="en-US" sz="4000" b="1" dirty="0">
                <a:solidFill>
                  <a:schemeClr val="bg1"/>
                </a:solidFill>
                <a:effectLst>
                  <a:outerShdw blurRad="38100" dist="38100" dir="2700000" algn="tl">
                    <a:srgbClr val="000000">
                      <a:alpha val="43137"/>
                    </a:srgbClr>
                  </a:outerShdw>
                </a:effectLst>
              </a:rPr>
              <a:t>Do SLIIT students plan their daily tasks often?</a:t>
            </a:r>
            <a:endParaRPr lang="en-US" sz="4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4" name="3D Model 13" descr="Red Question mark">
                <a:extLst>
                  <a:ext uri="{FF2B5EF4-FFF2-40B4-BE49-F238E27FC236}">
                    <a16:creationId xmlns:a16="http://schemas.microsoft.com/office/drawing/2014/main" id="{DD483D07-95C0-1AC0-53B3-5A6AC699FA65}"/>
                  </a:ext>
                </a:extLst>
              </p:cNvPr>
              <p:cNvGraphicFramePr>
                <a:graphicFrameLocks noChangeAspect="1"/>
              </p:cNvGraphicFramePr>
              <p:nvPr>
                <p:extLst>
                  <p:ext uri="{D42A27DB-BD31-4B8C-83A1-F6EECF244321}">
                    <p14:modId xmlns:p14="http://schemas.microsoft.com/office/powerpoint/2010/main" val="2002911545"/>
                  </p:ext>
                </p:extLst>
              </p:nvPr>
            </p:nvGraphicFramePr>
            <p:xfrm>
              <a:off x="4971989" y="2600369"/>
              <a:ext cx="2248022" cy="3594243"/>
            </p:xfrm>
            <a:graphic>
              <a:graphicData uri="http://schemas.microsoft.com/office/drawing/2017/model3d">
                <am3d:model3d r:embed="rId3">
                  <am3d:spPr>
                    <a:xfrm>
                      <a:off x="0" y="0"/>
                      <a:ext cx="2248022" cy="3594243"/>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581331" ay="55447" az="9467"/>
                    <am3d:postTrans dx="0" dy="0" dz="0"/>
                  </am3d:trans>
                  <am3d:raster rName="Office3DRenderer" rVer="16.0.8326">
                    <am3d:blip r:embed="rId4"/>
                  </am3d:raster>
                  <am3d:objViewport viewportSz="43278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Question mark">
                <a:extLst>
                  <a:ext uri="{FF2B5EF4-FFF2-40B4-BE49-F238E27FC236}">
                    <a16:creationId xmlns:a16="http://schemas.microsoft.com/office/drawing/2014/main" id="{DD483D07-95C0-1AC0-53B3-5A6AC699FA65}"/>
                  </a:ext>
                </a:extLst>
              </p:cNvPr>
              <p:cNvPicPr>
                <a:picLocks noGrp="1" noRot="1" noChangeAspect="1" noMove="1" noResize="1" noEditPoints="1" noAdjustHandles="1" noChangeArrowheads="1" noChangeShapeType="1" noCrop="1"/>
              </p:cNvPicPr>
              <p:nvPr/>
            </p:nvPicPr>
            <p:blipFill>
              <a:blip r:embed="rId4"/>
              <a:stretch>
                <a:fillRect/>
              </a:stretch>
            </p:blipFill>
            <p:spPr>
              <a:xfrm>
                <a:off x="4971989" y="2600369"/>
                <a:ext cx="2248022" cy="3594243"/>
              </a:xfrm>
              <a:prstGeom prst="rect">
                <a:avLst/>
              </a:prstGeom>
            </p:spPr>
          </p:pic>
        </mc:Fallback>
      </mc:AlternateContent>
      <p:sp>
        <p:nvSpPr>
          <p:cNvPr id="2" name="Slide Number Placeholder 1">
            <a:extLst>
              <a:ext uri="{FF2B5EF4-FFF2-40B4-BE49-F238E27FC236}">
                <a16:creationId xmlns:a16="http://schemas.microsoft.com/office/drawing/2014/main" id="{3E2A38B3-0A23-8677-C511-93CFC089BCBB}"/>
              </a:ext>
            </a:extLst>
          </p:cNvPr>
          <p:cNvSpPr>
            <a:spLocks noGrp="1"/>
          </p:cNvSpPr>
          <p:nvPr>
            <p:ph type="sldNum" sz="quarter" idx="12"/>
          </p:nvPr>
        </p:nvSpPr>
        <p:spPr/>
        <p:txBody>
          <a:bodyPr/>
          <a:lstStyle/>
          <a:p>
            <a:fld id="{9F1B8A69-6888-4D60-9020-14D5E0D2F732}" type="slidenum">
              <a:rPr lang="en-US" smtClean="0"/>
              <a:t>5</a:t>
            </a:fld>
            <a:endParaRPr lang="en-US"/>
          </a:p>
        </p:txBody>
      </p:sp>
    </p:spTree>
    <p:extLst>
      <p:ext uri="{BB962C8B-B14F-4D97-AF65-F5344CB8AC3E}">
        <p14:creationId xmlns:p14="http://schemas.microsoft.com/office/powerpoint/2010/main" val="393330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204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additive="sum">
                                        <p:cTn id="8" dur="750" fill="hold"/>
                                        <p:tgtEl>
                                          <p:spTgt spid="14"/>
                                        </p:tgtEl>
                                        <p:attrNameLst>
                                          <p:attrName>3d.view.rotation.z</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750" fill="hold"/>
                                        <p:tgtEl>
                                          <p:spTgt spid="1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750" fill="hold"/>
                                        <p:tgtEl>
                                          <p:spTgt spid="1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750" fill="hold"/>
                                        <p:tgtEl>
                                          <p:spTgt spid="1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young child holding a book in front of a chalkboard&#10;&#10;Description automatically generated with medium confidence">
            <a:extLst>
              <a:ext uri="{FF2B5EF4-FFF2-40B4-BE49-F238E27FC236}">
                <a16:creationId xmlns:a16="http://schemas.microsoft.com/office/drawing/2014/main" id="{6662CF00-2301-262B-F6B5-0F1BFC0F4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3424" y="-651271"/>
            <a:ext cx="13871331" cy="9256223"/>
          </a:xfrm>
          <a:prstGeom prst="rect">
            <a:avLst/>
          </a:prstGeom>
        </p:spPr>
      </p:pic>
      <p:pic>
        <p:nvPicPr>
          <p:cNvPr id="10" name="Picture 3" descr="Person typing on laptop">
            <a:extLst>
              <a:ext uri="{FF2B5EF4-FFF2-40B4-BE49-F238E27FC236}">
                <a16:creationId xmlns:a16="http://schemas.microsoft.com/office/drawing/2014/main" id="{AE7BBED5-C1CD-3A06-114D-99FAFC213433}"/>
              </a:ext>
            </a:extLst>
          </p:cNvPr>
          <p:cNvPicPr>
            <a:picLocks noChangeAspect="1"/>
          </p:cNvPicPr>
          <p:nvPr/>
        </p:nvPicPr>
        <p:blipFill>
          <a:blip r:embed="rId3"/>
          <a:stretch>
            <a:fillRect/>
          </a:stretch>
        </p:blipFill>
        <p:spPr>
          <a:xfrm>
            <a:off x="-25716" y="-53357"/>
            <a:ext cx="13099653" cy="7368555"/>
          </a:xfrm>
          <a:prstGeom prst="rect">
            <a:avLst/>
          </a:prstGeom>
          <a:effectLst>
            <a:outerShdw blurRad="50800" dist="50800" dir="5400000" algn="ctr" rotWithShape="0">
              <a:srgbClr val="000000"/>
            </a:outerShdw>
          </a:effectLst>
        </p:spPr>
      </p:pic>
      <p:sp>
        <p:nvSpPr>
          <p:cNvPr id="3" name="Rectangle 2">
            <a:extLst>
              <a:ext uri="{FF2B5EF4-FFF2-40B4-BE49-F238E27FC236}">
                <a16:creationId xmlns:a16="http://schemas.microsoft.com/office/drawing/2014/main" id="{C12FBBF9-A4A7-C551-63DE-86144E721123}"/>
              </a:ext>
            </a:extLst>
          </p:cNvPr>
          <p:cNvSpPr/>
          <p:nvPr/>
        </p:nvSpPr>
        <p:spPr>
          <a:xfrm>
            <a:off x="-411397" y="-457200"/>
            <a:ext cx="13436600" cy="7807806"/>
          </a:xfrm>
          <a:prstGeom prst="rect">
            <a:avLst/>
          </a:prstGeom>
          <a:solidFill>
            <a:schemeClr val="accent3">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3CA78DB-4392-BCA0-5518-146984E29F96}"/>
              </a:ext>
            </a:extLst>
          </p:cNvPr>
          <p:cNvSpPr txBox="1"/>
          <p:nvPr/>
        </p:nvSpPr>
        <p:spPr>
          <a:xfrm>
            <a:off x="230562" y="568973"/>
            <a:ext cx="11961438" cy="1948226"/>
          </a:xfrm>
          <a:prstGeom prst="rect">
            <a:avLst/>
          </a:prstGeom>
          <a:noFill/>
        </p:spPr>
        <p:txBody>
          <a:bodyPr wrap="square" rtlCol="0">
            <a:spAutoFit/>
          </a:bodyPr>
          <a:lstStyle/>
          <a:p>
            <a:pPr algn="ctr">
              <a:lnSpc>
                <a:spcPct val="90000"/>
              </a:lnSpc>
              <a:spcBef>
                <a:spcPts val="1000"/>
              </a:spcBef>
              <a:buClr>
                <a:schemeClr val="accent1"/>
              </a:buClr>
            </a:pPr>
            <a:r>
              <a:rPr lang="en-US" sz="5400" b="1" dirty="0">
                <a:solidFill>
                  <a:schemeClr val="bg1"/>
                </a:solidFill>
                <a:effectLst>
                  <a:outerShdw blurRad="38100" dist="38100" dir="2700000" algn="tl">
                    <a:srgbClr val="000000">
                      <a:alpha val="43137"/>
                    </a:srgbClr>
                  </a:outerShdw>
                </a:effectLst>
                <a:latin typeface="Amasis MT Pro Black" panose="02040A04050005020304" pitchFamily="18" charset="0"/>
              </a:rPr>
              <a:t>Time management habits</a:t>
            </a:r>
            <a:br>
              <a:rPr lang="en-US" sz="4000" b="1" dirty="0">
                <a:solidFill>
                  <a:schemeClr val="bg1"/>
                </a:solidFill>
                <a:effectLst>
                  <a:outerShdw blurRad="38100" dist="38100" dir="2700000" algn="tl">
                    <a:srgbClr val="000000">
                      <a:alpha val="43137"/>
                    </a:srgbClr>
                  </a:outerShdw>
                </a:effectLst>
              </a:rPr>
            </a:br>
            <a:br>
              <a:rPr lang="en-US" sz="4000" b="1" dirty="0">
                <a:solidFill>
                  <a:schemeClr val="bg1"/>
                </a:solidFill>
                <a:effectLst>
                  <a:outerShdw blurRad="38100" dist="38100" dir="2700000" algn="tl">
                    <a:srgbClr val="000000">
                      <a:alpha val="43137"/>
                    </a:srgbClr>
                  </a:outerShdw>
                </a:effectLst>
              </a:rPr>
            </a:br>
            <a:r>
              <a:rPr lang="en-US" sz="4000" b="1" dirty="0">
                <a:solidFill>
                  <a:schemeClr val="bg1"/>
                </a:solidFill>
                <a:effectLst>
                  <a:outerShdw blurRad="38100" dist="38100" dir="2700000" algn="tl">
                    <a:srgbClr val="000000">
                      <a:alpha val="43137"/>
                    </a:srgbClr>
                  </a:outerShdw>
                </a:effectLst>
              </a:rPr>
              <a:t>Do SLIIT students plan their daily tasks often?</a:t>
            </a:r>
            <a:endParaRPr lang="en-US" sz="4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4" name="3D Model 13" descr="Red Question mark">
                <a:extLst>
                  <a:ext uri="{FF2B5EF4-FFF2-40B4-BE49-F238E27FC236}">
                    <a16:creationId xmlns:a16="http://schemas.microsoft.com/office/drawing/2014/main" id="{DD483D07-95C0-1AC0-53B3-5A6AC699FA65}"/>
                  </a:ext>
                </a:extLst>
              </p:cNvPr>
              <p:cNvGraphicFramePr/>
              <p:nvPr>
                <p:extLst>
                  <p:ext uri="{D42A27DB-BD31-4B8C-83A1-F6EECF244321}">
                    <p14:modId xmlns:p14="http://schemas.microsoft.com/office/powerpoint/2010/main" val="1847376842"/>
                  </p:ext>
                </p:extLst>
              </p:nvPr>
            </p:nvGraphicFramePr>
            <p:xfrm>
              <a:off x="1216680" y="2724780"/>
              <a:ext cx="2126884" cy="3731438"/>
            </p:xfrm>
            <a:graphic>
              <a:graphicData uri="http://schemas.microsoft.com/office/drawing/2017/model3d">
                <am3d:model3d r:embed="rId4">
                  <am3d:spPr>
                    <a:xfrm>
                      <a:off x="0" y="0"/>
                      <a:ext cx="2126884" cy="3731438"/>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5"/>
                  </am3d:raster>
                  <am3d:objViewport viewportSz="42830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Question mark">
                <a:extLst>
                  <a:ext uri="{FF2B5EF4-FFF2-40B4-BE49-F238E27FC236}">
                    <a16:creationId xmlns:a16="http://schemas.microsoft.com/office/drawing/2014/main" id="{DD483D07-95C0-1AC0-53B3-5A6AC699FA65}"/>
                  </a:ext>
                </a:extLst>
              </p:cNvPr>
              <p:cNvPicPr>
                <a:picLocks noGrp="1" noRot="1" noChangeAspect="1" noMove="1" noResize="1" noEditPoints="1" noAdjustHandles="1" noChangeArrowheads="1" noChangeShapeType="1" noCrop="1"/>
              </p:cNvPicPr>
              <p:nvPr/>
            </p:nvPicPr>
            <p:blipFill>
              <a:blip r:embed="rId5"/>
              <a:stretch>
                <a:fillRect/>
              </a:stretch>
            </p:blipFill>
            <p:spPr>
              <a:xfrm>
                <a:off x="1216680" y="2724780"/>
                <a:ext cx="2126884" cy="3731438"/>
              </a:xfrm>
              <a:prstGeom prst="rect">
                <a:avLst/>
              </a:prstGeom>
            </p:spPr>
          </p:pic>
        </mc:Fallback>
      </mc:AlternateContent>
      <p:sp>
        <p:nvSpPr>
          <p:cNvPr id="2" name="Slide Number Placeholder 1">
            <a:extLst>
              <a:ext uri="{FF2B5EF4-FFF2-40B4-BE49-F238E27FC236}">
                <a16:creationId xmlns:a16="http://schemas.microsoft.com/office/drawing/2014/main" id="{D5667200-4216-5EA6-5B78-76E4DCD7F589}"/>
              </a:ext>
            </a:extLst>
          </p:cNvPr>
          <p:cNvSpPr>
            <a:spLocks noGrp="1"/>
          </p:cNvSpPr>
          <p:nvPr>
            <p:ph type="sldNum" sz="quarter" idx="12"/>
          </p:nvPr>
        </p:nvSpPr>
        <p:spPr/>
        <p:txBody>
          <a:bodyPr/>
          <a:lstStyle/>
          <a:p>
            <a:fld id="{9F1B8A69-6888-4D60-9020-14D5E0D2F732}" type="slidenum">
              <a:rPr lang="en-US" smtClean="0"/>
              <a:t>6</a:t>
            </a:fld>
            <a:endParaRPr lang="en-US"/>
          </a:p>
        </p:txBody>
      </p:sp>
      <p:pic>
        <p:nvPicPr>
          <p:cNvPr id="6" name="Picture 5" descr="Forms response chart. Question title: 5) How often do you plan your daily tasks ?&#10;. Number of responses: 100 responses.">
            <a:extLst>
              <a:ext uri="{FF2B5EF4-FFF2-40B4-BE49-F238E27FC236}">
                <a16:creationId xmlns:a16="http://schemas.microsoft.com/office/drawing/2014/main" id="{607E69D3-8165-8370-8EE4-F5BB4FD74EB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783" t="22459" r="24383" b="7557"/>
          <a:stretch/>
        </p:blipFill>
        <p:spPr bwMode="auto">
          <a:xfrm>
            <a:off x="6532215" y="3010711"/>
            <a:ext cx="5135871" cy="26601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048505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Person typing on laptop">
            <a:extLst>
              <a:ext uri="{FF2B5EF4-FFF2-40B4-BE49-F238E27FC236}">
                <a16:creationId xmlns:a16="http://schemas.microsoft.com/office/drawing/2014/main" id="{AE7BBED5-C1CD-3A06-114D-99FAFC213433}"/>
              </a:ext>
            </a:extLst>
          </p:cNvPr>
          <p:cNvPicPr>
            <a:picLocks noChangeAspect="1"/>
          </p:cNvPicPr>
          <p:nvPr/>
        </p:nvPicPr>
        <p:blipFill>
          <a:blip r:embed="rId2"/>
          <a:stretch>
            <a:fillRect/>
          </a:stretch>
        </p:blipFill>
        <p:spPr>
          <a:xfrm>
            <a:off x="-25716" y="-53357"/>
            <a:ext cx="13099653" cy="7368555"/>
          </a:xfrm>
          <a:prstGeom prst="rect">
            <a:avLst/>
          </a:prstGeom>
          <a:effectLst>
            <a:outerShdw blurRad="50800" dist="50800" dir="5400000" algn="ctr" rotWithShape="0">
              <a:srgbClr val="000000"/>
            </a:outerShdw>
          </a:effectLst>
        </p:spPr>
      </p:pic>
      <p:sp>
        <p:nvSpPr>
          <p:cNvPr id="3" name="Rectangle 2">
            <a:extLst>
              <a:ext uri="{FF2B5EF4-FFF2-40B4-BE49-F238E27FC236}">
                <a16:creationId xmlns:a16="http://schemas.microsoft.com/office/drawing/2014/main" id="{C12FBBF9-A4A7-C551-63DE-86144E721123}"/>
              </a:ext>
            </a:extLst>
          </p:cNvPr>
          <p:cNvSpPr/>
          <p:nvPr/>
        </p:nvSpPr>
        <p:spPr>
          <a:xfrm>
            <a:off x="-411397" y="-457200"/>
            <a:ext cx="13436600" cy="7807806"/>
          </a:xfrm>
          <a:prstGeom prst="rect">
            <a:avLst/>
          </a:prstGeom>
          <a:solidFill>
            <a:schemeClr val="accent3">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3CA78DB-4392-BCA0-5518-146984E29F96}"/>
              </a:ext>
            </a:extLst>
          </p:cNvPr>
          <p:cNvSpPr txBox="1"/>
          <p:nvPr/>
        </p:nvSpPr>
        <p:spPr>
          <a:xfrm>
            <a:off x="280332" y="136525"/>
            <a:ext cx="12487556" cy="1844608"/>
          </a:xfrm>
          <a:prstGeom prst="rect">
            <a:avLst/>
          </a:prstGeom>
          <a:noFill/>
        </p:spPr>
        <p:txBody>
          <a:bodyPr wrap="square" rtlCol="0">
            <a:spAutoFit/>
          </a:bodyPr>
          <a:lstStyle/>
          <a:p>
            <a:pPr algn="ctr">
              <a:lnSpc>
                <a:spcPct val="150000"/>
              </a:lnSpc>
              <a:spcBef>
                <a:spcPts val="1000"/>
              </a:spcBef>
              <a:buClr>
                <a:schemeClr val="accent1"/>
              </a:buClr>
            </a:pPr>
            <a:r>
              <a:rPr lang="en-US" sz="4000" b="1" dirty="0">
                <a:solidFill>
                  <a:schemeClr val="bg1"/>
                </a:solidFill>
                <a:effectLst>
                  <a:outerShdw blurRad="38100" dist="38100" dir="2700000" algn="tl">
                    <a:srgbClr val="000000">
                      <a:alpha val="43137"/>
                    </a:srgbClr>
                  </a:outerShdw>
                </a:effectLst>
              </a:rPr>
              <a:t>Do SLIIT students use time management tools or apps?</a:t>
            </a:r>
            <a:endParaRPr lang="en-US" sz="4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4" name="3D Model 13" descr="Red Question mark">
                <a:extLst>
                  <a:ext uri="{FF2B5EF4-FFF2-40B4-BE49-F238E27FC236}">
                    <a16:creationId xmlns:a16="http://schemas.microsoft.com/office/drawing/2014/main" id="{DD483D07-95C0-1AC0-53B3-5A6AC699FA65}"/>
                  </a:ext>
                </a:extLst>
              </p:cNvPr>
              <p:cNvGraphicFramePr>
                <a:graphicFrameLocks noChangeAspect="1"/>
              </p:cNvGraphicFramePr>
              <p:nvPr/>
            </p:nvGraphicFramePr>
            <p:xfrm>
              <a:off x="4971989" y="2600369"/>
              <a:ext cx="2248022" cy="3594243"/>
            </p:xfrm>
            <a:graphic>
              <a:graphicData uri="http://schemas.microsoft.com/office/drawing/2017/model3d">
                <am3d:model3d r:embed="rId3">
                  <am3d:spPr>
                    <a:xfrm>
                      <a:off x="0" y="0"/>
                      <a:ext cx="2248022" cy="3594243"/>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581331" ay="55447" az="9467"/>
                    <am3d:postTrans dx="0" dy="0" dz="0"/>
                  </am3d:trans>
                  <am3d:raster rName="Office3DRenderer" rVer="16.0.8326">
                    <am3d:blip r:embed="rId4"/>
                  </am3d:raster>
                  <am3d:objViewport viewportSz="43278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Question mark">
                <a:extLst>
                  <a:ext uri="{FF2B5EF4-FFF2-40B4-BE49-F238E27FC236}">
                    <a16:creationId xmlns:a16="http://schemas.microsoft.com/office/drawing/2014/main" id="{DD483D07-95C0-1AC0-53B3-5A6AC699FA65}"/>
                  </a:ext>
                </a:extLst>
              </p:cNvPr>
              <p:cNvPicPr>
                <a:picLocks noGrp="1" noRot="1" noChangeAspect="1" noMove="1" noResize="1" noEditPoints="1" noAdjustHandles="1" noChangeArrowheads="1" noChangeShapeType="1" noCrop="1"/>
              </p:cNvPicPr>
              <p:nvPr/>
            </p:nvPicPr>
            <p:blipFill>
              <a:blip r:embed="rId4"/>
              <a:stretch>
                <a:fillRect/>
              </a:stretch>
            </p:blipFill>
            <p:spPr>
              <a:xfrm>
                <a:off x="4971989" y="2600369"/>
                <a:ext cx="2248022" cy="3594243"/>
              </a:xfrm>
              <a:prstGeom prst="rect">
                <a:avLst/>
              </a:prstGeom>
            </p:spPr>
          </p:pic>
        </mc:Fallback>
      </mc:AlternateContent>
      <p:sp>
        <p:nvSpPr>
          <p:cNvPr id="2" name="Slide Number Placeholder 1">
            <a:extLst>
              <a:ext uri="{FF2B5EF4-FFF2-40B4-BE49-F238E27FC236}">
                <a16:creationId xmlns:a16="http://schemas.microsoft.com/office/drawing/2014/main" id="{3E2A38B3-0A23-8677-C511-93CFC089BCBB}"/>
              </a:ext>
            </a:extLst>
          </p:cNvPr>
          <p:cNvSpPr>
            <a:spLocks noGrp="1"/>
          </p:cNvSpPr>
          <p:nvPr>
            <p:ph type="sldNum" sz="quarter" idx="12"/>
          </p:nvPr>
        </p:nvSpPr>
        <p:spPr/>
        <p:txBody>
          <a:bodyPr/>
          <a:lstStyle/>
          <a:p>
            <a:fld id="{9F1B8A69-6888-4D60-9020-14D5E0D2F732}" type="slidenum">
              <a:rPr lang="en-US" smtClean="0"/>
              <a:t>7</a:t>
            </a:fld>
            <a:endParaRPr lang="en-US"/>
          </a:p>
        </p:txBody>
      </p:sp>
    </p:spTree>
    <p:extLst>
      <p:ext uri="{BB962C8B-B14F-4D97-AF65-F5344CB8AC3E}">
        <p14:creationId xmlns:p14="http://schemas.microsoft.com/office/powerpoint/2010/main" val="523169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204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additive="sum">
                                        <p:cTn id="8" dur="750" fill="hold"/>
                                        <p:tgtEl>
                                          <p:spTgt spid="14"/>
                                        </p:tgtEl>
                                        <p:attrNameLst>
                                          <p:attrName>3d.view.rotation.z</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750" fill="hold"/>
                                        <p:tgtEl>
                                          <p:spTgt spid="1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750" fill="hold"/>
                                        <p:tgtEl>
                                          <p:spTgt spid="1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750" fill="hold"/>
                                        <p:tgtEl>
                                          <p:spTgt spid="1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young child holding a book in front of a chalkboard&#10;&#10;Description automatically generated with medium confidence">
            <a:extLst>
              <a:ext uri="{FF2B5EF4-FFF2-40B4-BE49-F238E27FC236}">
                <a16:creationId xmlns:a16="http://schemas.microsoft.com/office/drawing/2014/main" id="{6662CF00-2301-262B-F6B5-0F1BFC0F4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3424" y="-651271"/>
            <a:ext cx="13871331" cy="9256223"/>
          </a:xfrm>
          <a:prstGeom prst="rect">
            <a:avLst/>
          </a:prstGeom>
        </p:spPr>
      </p:pic>
      <p:pic>
        <p:nvPicPr>
          <p:cNvPr id="10" name="Picture 3" descr="Person typing on laptop">
            <a:extLst>
              <a:ext uri="{FF2B5EF4-FFF2-40B4-BE49-F238E27FC236}">
                <a16:creationId xmlns:a16="http://schemas.microsoft.com/office/drawing/2014/main" id="{AE7BBED5-C1CD-3A06-114D-99FAFC213433}"/>
              </a:ext>
            </a:extLst>
          </p:cNvPr>
          <p:cNvPicPr>
            <a:picLocks noChangeAspect="1"/>
          </p:cNvPicPr>
          <p:nvPr/>
        </p:nvPicPr>
        <p:blipFill>
          <a:blip r:embed="rId3"/>
          <a:stretch>
            <a:fillRect/>
          </a:stretch>
        </p:blipFill>
        <p:spPr>
          <a:xfrm>
            <a:off x="-25716" y="-53357"/>
            <a:ext cx="13099653" cy="7368555"/>
          </a:xfrm>
          <a:prstGeom prst="rect">
            <a:avLst/>
          </a:prstGeom>
          <a:effectLst>
            <a:outerShdw blurRad="50800" dist="50800" dir="5400000" algn="ctr" rotWithShape="0">
              <a:srgbClr val="000000"/>
            </a:outerShdw>
          </a:effectLst>
        </p:spPr>
      </p:pic>
      <p:sp>
        <p:nvSpPr>
          <p:cNvPr id="3" name="Rectangle 2">
            <a:extLst>
              <a:ext uri="{FF2B5EF4-FFF2-40B4-BE49-F238E27FC236}">
                <a16:creationId xmlns:a16="http://schemas.microsoft.com/office/drawing/2014/main" id="{C12FBBF9-A4A7-C551-63DE-86144E721123}"/>
              </a:ext>
            </a:extLst>
          </p:cNvPr>
          <p:cNvSpPr/>
          <p:nvPr/>
        </p:nvSpPr>
        <p:spPr>
          <a:xfrm>
            <a:off x="-411397" y="-457200"/>
            <a:ext cx="13436600" cy="7807806"/>
          </a:xfrm>
          <a:prstGeom prst="rect">
            <a:avLst/>
          </a:prstGeom>
          <a:solidFill>
            <a:schemeClr val="accent3">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492D755-94D9-5332-D45E-7304634EFBEB}"/>
              </a:ext>
            </a:extLst>
          </p:cNvPr>
          <p:cNvSpPr txBox="1"/>
          <p:nvPr/>
        </p:nvSpPr>
        <p:spPr>
          <a:xfrm>
            <a:off x="2569116" y="-2444928"/>
            <a:ext cx="6845301" cy="707886"/>
          </a:xfrm>
          <a:prstGeom prst="rect">
            <a:avLst/>
          </a:prstGeom>
          <a:noFill/>
        </p:spPr>
        <p:txBody>
          <a:bodyPr wrap="square" rtlCol="0">
            <a:spAutoFit/>
          </a:bodyPr>
          <a:lstStyle/>
          <a:p>
            <a:r>
              <a:rPr lang="en-US" sz="4000" dirty="0">
                <a:solidFill>
                  <a:schemeClr val="bg1"/>
                </a:solidFill>
              </a:rPr>
              <a:t>There are two types of shopping</a:t>
            </a:r>
          </a:p>
        </p:txBody>
      </p:sp>
      <p:sp>
        <p:nvSpPr>
          <p:cNvPr id="8" name="TextBox 7">
            <a:extLst>
              <a:ext uri="{FF2B5EF4-FFF2-40B4-BE49-F238E27FC236}">
                <a16:creationId xmlns:a16="http://schemas.microsoft.com/office/drawing/2014/main" id="{93CA78DB-4392-BCA0-5518-146984E29F96}"/>
              </a:ext>
            </a:extLst>
          </p:cNvPr>
          <p:cNvSpPr txBox="1"/>
          <p:nvPr/>
        </p:nvSpPr>
        <p:spPr>
          <a:xfrm>
            <a:off x="326183" y="234609"/>
            <a:ext cx="11961438" cy="1850250"/>
          </a:xfrm>
          <a:prstGeom prst="rect">
            <a:avLst/>
          </a:prstGeom>
          <a:noFill/>
        </p:spPr>
        <p:txBody>
          <a:bodyPr wrap="square" rtlCol="0">
            <a:spAutoFit/>
          </a:bodyPr>
          <a:lstStyle/>
          <a:p>
            <a:pPr algn="ctr">
              <a:lnSpc>
                <a:spcPct val="150000"/>
              </a:lnSpc>
              <a:spcBef>
                <a:spcPts val="1000"/>
              </a:spcBef>
              <a:buClr>
                <a:schemeClr val="accent1"/>
              </a:buClr>
            </a:pPr>
            <a:r>
              <a:rPr lang="en-US" sz="4000" b="1" dirty="0">
                <a:solidFill>
                  <a:schemeClr val="bg1"/>
                </a:solidFill>
                <a:effectLst>
                  <a:outerShdw blurRad="38100" dist="38100" dir="2700000" algn="tl">
                    <a:srgbClr val="000000">
                      <a:alpha val="43137"/>
                    </a:srgbClr>
                  </a:outerShdw>
                </a:effectLst>
              </a:rPr>
              <a:t>Do SLIIT students use time management tools or apps?</a:t>
            </a:r>
            <a:endParaRPr lang="en-US" sz="4000" b="1" dirty="0">
              <a:solidFill>
                <a:schemeClr val="bg1"/>
              </a:solidFill>
              <a:effectLst>
                <a:outerShdw blurRad="38100" dist="38100" dir="2700000" algn="tl">
                  <a:srgbClr val="000000">
                    <a:alpha val="43137"/>
                  </a:srgbClr>
                </a:outerShdw>
              </a:effectLst>
              <a:cs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14" name="3D Model 13" descr="Red Question mark">
                <a:extLst>
                  <a:ext uri="{FF2B5EF4-FFF2-40B4-BE49-F238E27FC236}">
                    <a16:creationId xmlns:a16="http://schemas.microsoft.com/office/drawing/2014/main" id="{DD483D07-95C0-1AC0-53B3-5A6AC699FA65}"/>
                  </a:ext>
                </a:extLst>
              </p:cNvPr>
              <p:cNvGraphicFramePr>
                <a:graphicFrameLocks noChangeAspect="1"/>
              </p:cNvGraphicFramePr>
              <p:nvPr>
                <p:extLst>
                  <p:ext uri="{D42A27DB-BD31-4B8C-83A1-F6EECF244321}">
                    <p14:modId xmlns:p14="http://schemas.microsoft.com/office/powerpoint/2010/main" val="4272793736"/>
                  </p:ext>
                </p:extLst>
              </p:nvPr>
            </p:nvGraphicFramePr>
            <p:xfrm>
              <a:off x="1216679" y="2867042"/>
              <a:ext cx="2126885" cy="3446913"/>
            </p:xfrm>
            <a:graphic>
              <a:graphicData uri="http://schemas.microsoft.com/office/drawing/2017/model3d">
                <am3d:model3d r:embed="rId4">
                  <am3d:spPr>
                    <a:xfrm>
                      <a:off x="0" y="0"/>
                      <a:ext cx="2126885" cy="3446913"/>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5"/>
                  </am3d:raster>
                  <am3d:objViewport viewportSz="42830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Question mark">
                <a:extLst>
                  <a:ext uri="{FF2B5EF4-FFF2-40B4-BE49-F238E27FC236}">
                    <a16:creationId xmlns:a16="http://schemas.microsoft.com/office/drawing/2014/main" id="{DD483D07-95C0-1AC0-53B3-5A6AC699FA65}"/>
                  </a:ext>
                </a:extLst>
              </p:cNvPr>
              <p:cNvPicPr>
                <a:picLocks noGrp="1" noRot="1" noChangeAspect="1" noMove="1" noResize="1" noEditPoints="1" noAdjustHandles="1" noChangeArrowheads="1" noChangeShapeType="1" noCrop="1"/>
              </p:cNvPicPr>
              <p:nvPr/>
            </p:nvPicPr>
            <p:blipFill>
              <a:blip r:embed="rId5"/>
              <a:stretch>
                <a:fillRect/>
              </a:stretch>
            </p:blipFill>
            <p:spPr>
              <a:xfrm>
                <a:off x="1216679" y="2867042"/>
                <a:ext cx="2126885" cy="3446913"/>
              </a:xfrm>
              <a:prstGeom prst="rect">
                <a:avLst/>
              </a:prstGeom>
            </p:spPr>
          </p:pic>
        </mc:Fallback>
      </mc:AlternateContent>
      <p:sp>
        <p:nvSpPr>
          <p:cNvPr id="2" name="Slide Number Placeholder 1">
            <a:extLst>
              <a:ext uri="{FF2B5EF4-FFF2-40B4-BE49-F238E27FC236}">
                <a16:creationId xmlns:a16="http://schemas.microsoft.com/office/drawing/2014/main" id="{D5667200-4216-5EA6-5B78-76E4DCD7F589}"/>
              </a:ext>
            </a:extLst>
          </p:cNvPr>
          <p:cNvSpPr>
            <a:spLocks noGrp="1"/>
          </p:cNvSpPr>
          <p:nvPr>
            <p:ph type="sldNum" sz="quarter" idx="12"/>
          </p:nvPr>
        </p:nvSpPr>
        <p:spPr/>
        <p:txBody>
          <a:bodyPr/>
          <a:lstStyle/>
          <a:p>
            <a:fld id="{9F1B8A69-6888-4D60-9020-14D5E0D2F732}" type="slidenum">
              <a:rPr lang="en-US" smtClean="0"/>
              <a:t>8</a:t>
            </a:fld>
            <a:endParaRPr lang="en-US"/>
          </a:p>
        </p:txBody>
      </p:sp>
      <p:pic>
        <p:nvPicPr>
          <p:cNvPr id="4" name="Picture 3" descr="Forms response chart. Question title: 6) Do you utilize time management tools or apps ?&#10;. Number of responses: 100 responses.">
            <a:extLst>
              <a:ext uri="{FF2B5EF4-FFF2-40B4-BE49-F238E27FC236}">
                <a16:creationId xmlns:a16="http://schemas.microsoft.com/office/drawing/2014/main" id="{961EF3AF-D5BC-D0F0-FD86-03D2AEE49D1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512" t="22749" r="24479" b="8407"/>
          <a:stretch/>
        </p:blipFill>
        <p:spPr bwMode="auto">
          <a:xfrm>
            <a:off x="6402937" y="2984529"/>
            <a:ext cx="5648862" cy="2556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5FAF850-12FE-CE43-6596-8C8C63DB7F6E}"/>
              </a:ext>
            </a:extLst>
          </p:cNvPr>
          <p:cNvPicPr>
            <a:picLocks noChangeAspect="1"/>
          </p:cNvPicPr>
          <p:nvPr/>
        </p:nvPicPr>
        <p:blipFill rotWithShape="1">
          <a:blip r:embed="rId7">
            <a:extLst>
              <a:ext uri="{28A0092B-C50C-407E-A947-70E740481C1C}">
                <a14:useLocalDpi xmlns:a14="http://schemas.microsoft.com/office/drawing/2010/main" val="0"/>
              </a:ext>
            </a:extLst>
          </a:blip>
          <a:srcRect l="29678" t="12433" r="30165" b="11705"/>
          <a:stretch/>
        </p:blipFill>
        <p:spPr bwMode="auto">
          <a:xfrm>
            <a:off x="4303327" y="2278916"/>
            <a:ext cx="952164" cy="94464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C5194811-AE58-AAA3-D59C-B0621ADA6AA5}"/>
              </a:ext>
            </a:extLst>
          </p:cNvPr>
          <p:cNvPicPr>
            <a:picLocks noChangeAspect="1"/>
          </p:cNvPicPr>
          <p:nvPr/>
        </p:nvPicPr>
        <p:blipFill rotWithShape="1">
          <a:blip r:embed="rId8">
            <a:extLst>
              <a:ext uri="{28A0092B-C50C-407E-A947-70E740481C1C}">
                <a14:useLocalDpi xmlns:a14="http://schemas.microsoft.com/office/drawing/2010/main" val="0"/>
              </a:ext>
            </a:extLst>
          </a:blip>
          <a:srcRect l="19881" t="23746" r="22891" b="21902"/>
          <a:stretch/>
        </p:blipFill>
        <p:spPr bwMode="auto">
          <a:xfrm>
            <a:off x="4258996" y="3526314"/>
            <a:ext cx="958623" cy="901051"/>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0BF8273A-CBFE-033C-F24D-6E69B028E53C}"/>
              </a:ext>
            </a:extLst>
          </p:cNvPr>
          <p:cNvPicPr>
            <a:picLocks noChangeAspect="1"/>
          </p:cNvPicPr>
          <p:nvPr/>
        </p:nvPicPr>
        <p:blipFill rotWithShape="1">
          <a:blip r:embed="rId9">
            <a:extLst>
              <a:ext uri="{28A0092B-C50C-407E-A947-70E740481C1C}">
                <a14:useLocalDpi xmlns:a14="http://schemas.microsoft.com/office/drawing/2010/main" val="0"/>
              </a:ext>
            </a:extLst>
          </a:blip>
          <a:srcRect l="35882" t="24777" r="36483" b="24043"/>
          <a:stretch/>
        </p:blipFill>
        <p:spPr bwMode="auto">
          <a:xfrm>
            <a:off x="4420466" y="4896781"/>
            <a:ext cx="835025" cy="8096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4102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urglass and a calendar">
            <a:extLst>
              <a:ext uri="{FF2B5EF4-FFF2-40B4-BE49-F238E27FC236}">
                <a16:creationId xmlns:a16="http://schemas.microsoft.com/office/drawing/2014/main" id="{A25C0FFA-FA79-7B9B-A593-715B9F185E61}"/>
              </a:ext>
            </a:extLst>
          </p:cNvPr>
          <p:cNvPicPr>
            <a:picLocks noChangeAspect="1"/>
          </p:cNvPicPr>
          <p:nvPr/>
        </p:nvPicPr>
        <p:blipFill>
          <a:blip r:embed="rId2">
            <a:extLst>
              <a:ext uri="{28A0092B-C50C-407E-A947-70E740481C1C}">
                <a14:useLocalDpi xmlns:a14="http://schemas.microsoft.com/office/drawing/2010/main" val="0"/>
              </a:ext>
            </a:extLst>
          </a:blip>
          <a:srcRect t="8018" b="8018"/>
          <a:stretch/>
        </p:blipFill>
        <p:spPr>
          <a:xfrm>
            <a:off x="-3047" y="10"/>
            <a:ext cx="12191999" cy="6857990"/>
          </a:xfrm>
          <a:prstGeom prst="rect">
            <a:avLst/>
          </a:prstGeom>
        </p:spPr>
      </p:pic>
      <p:sp>
        <p:nvSpPr>
          <p:cNvPr id="10" name="Rectangle: Diagonal Corners Snipped 9">
            <a:extLst>
              <a:ext uri="{FF2B5EF4-FFF2-40B4-BE49-F238E27FC236}">
                <a16:creationId xmlns:a16="http://schemas.microsoft.com/office/drawing/2014/main" id="{05CF3427-C132-A150-DC82-56BBB4A4C33C}"/>
              </a:ext>
            </a:extLst>
          </p:cNvPr>
          <p:cNvSpPr/>
          <p:nvPr/>
        </p:nvSpPr>
        <p:spPr>
          <a:xfrm>
            <a:off x="112640" y="64655"/>
            <a:ext cx="11966720" cy="6656820"/>
          </a:xfrm>
          <a:prstGeom prst="snip2DiagRect">
            <a:avLst/>
          </a:prstGeom>
          <a:solidFill>
            <a:schemeClr val="tx1">
              <a:lumMod val="85000"/>
              <a:lumOff val="1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3CA78DB-4392-BCA0-5518-146984E29F96}"/>
              </a:ext>
            </a:extLst>
          </p:cNvPr>
          <p:cNvSpPr txBox="1"/>
          <p:nvPr/>
        </p:nvSpPr>
        <p:spPr>
          <a:xfrm>
            <a:off x="897496" y="255119"/>
            <a:ext cx="10058400" cy="399360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25000" lnSpcReduction="20000"/>
          </a:bodyPr>
          <a:lstStyle/>
          <a:p>
            <a:pPr algn="ctr">
              <a:lnSpc>
                <a:spcPct val="120000"/>
              </a:lnSpc>
              <a:spcBef>
                <a:spcPct val="0"/>
              </a:spcBef>
              <a:spcAft>
                <a:spcPts val="600"/>
              </a:spcAft>
              <a:buClr>
                <a:schemeClr val="accent1"/>
              </a:buClr>
            </a:pPr>
            <a:endParaRPr lang="en-US" sz="21600" kern="1200" dirty="0">
              <a:solidFill>
                <a:srgbClr val="FFFFFF"/>
              </a:solidFill>
              <a:effectLst/>
              <a:latin typeface="Amasis MT Pro Black" panose="02040A04050005020304" pitchFamily="18" charset="0"/>
              <a:ea typeface="Calibri" panose="020F0502020204030204" pitchFamily="34" charset="0"/>
              <a:cs typeface="Calibri" panose="020F0502020204030204" pitchFamily="34" charset="0"/>
            </a:endParaRPr>
          </a:p>
          <a:p>
            <a:pPr algn="ctr">
              <a:lnSpc>
                <a:spcPct val="120000"/>
              </a:lnSpc>
              <a:spcBef>
                <a:spcPct val="0"/>
              </a:spcBef>
              <a:spcAft>
                <a:spcPts val="600"/>
              </a:spcAft>
              <a:buClr>
                <a:schemeClr val="accent1"/>
              </a:buClr>
            </a:pPr>
            <a:r>
              <a:rPr lang="en-US" sz="21600" kern="1200" dirty="0">
                <a:solidFill>
                  <a:srgbClr val="FFFFFF"/>
                </a:solidFill>
                <a:effectLst/>
                <a:latin typeface="Amasis MT Pro Black" panose="02040A04050005020304" pitchFamily="18" charset="0"/>
                <a:ea typeface="Calibri" panose="020F0502020204030204" pitchFamily="34" charset="0"/>
                <a:cs typeface="Calibri" panose="020F0502020204030204" pitchFamily="34" charset="0"/>
              </a:rPr>
              <a:t>Prioritizing Tasks and Managing Workload Challenges </a:t>
            </a:r>
          </a:p>
          <a:p>
            <a:pPr algn="ctr">
              <a:lnSpc>
                <a:spcPct val="90000"/>
              </a:lnSpc>
              <a:spcBef>
                <a:spcPct val="0"/>
              </a:spcBef>
              <a:spcAft>
                <a:spcPts val="600"/>
              </a:spcAft>
              <a:buClr>
                <a:schemeClr val="accent1"/>
              </a:buClr>
            </a:pPr>
            <a:endParaRPr lang="en-US" sz="4400" dirty="0">
              <a:solidFill>
                <a:srgbClr val="FFFFFF"/>
              </a:solidFill>
              <a:effectLst>
                <a:outerShdw blurRad="38100" dist="38100" dir="2700000" algn="tl">
                  <a:srgbClr val="000000">
                    <a:alpha val="43137"/>
                  </a:srgbClr>
                </a:outerShdw>
              </a:effectLst>
              <a:ea typeface="+mj-ea"/>
              <a:cs typeface="+mj-cs"/>
            </a:endParaRPr>
          </a:p>
          <a:p>
            <a:pPr algn="ctr">
              <a:lnSpc>
                <a:spcPct val="90000"/>
              </a:lnSpc>
              <a:spcBef>
                <a:spcPct val="0"/>
              </a:spcBef>
              <a:spcAft>
                <a:spcPts val="600"/>
              </a:spcAft>
              <a:buClr>
                <a:schemeClr val="accent1"/>
              </a:buClr>
            </a:pPr>
            <a:endParaRPr lang="en-US" sz="4400" dirty="0">
              <a:solidFill>
                <a:srgbClr val="FFFFFF"/>
              </a:solidFill>
              <a:effectLst>
                <a:outerShdw blurRad="38100" dist="38100" dir="2700000" algn="tl">
                  <a:srgbClr val="000000">
                    <a:alpha val="43137"/>
                  </a:srgbClr>
                </a:outerShdw>
              </a:effectLst>
              <a:ea typeface="+mj-ea"/>
              <a:cs typeface="+mj-cs"/>
            </a:endParaRPr>
          </a:p>
          <a:p>
            <a:pPr algn="ctr">
              <a:lnSpc>
                <a:spcPct val="90000"/>
              </a:lnSpc>
              <a:spcBef>
                <a:spcPct val="0"/>
              </a:spcBef>
              <a:spcAft>
                <a:spcPts val="600"/>
              </a:spcAft>
              <a:buClr>
                <a:schemeClr val="accent1"/>
              </a:buClr>
            </a:pPr>
            <a:r>
              <a:rPr lang="en-US" sz="16000" dirty="0">
                <a:solidFill>
                  <a:srgbClr val="FFFFFF"/>
                </a:solidFill>
                <a:effectLst>
                  <a:outerShdw blurRad="38100" dist="38100" dir="2700000" algn="tl">
                    <a:srgbClr val="000000">
                      <a:alpha val="43137"/>
                    </a:srgbClr>
                  </a:outerShdw>
                </a:effectLst>
                <a:ea typeface="+mj-ea"/>
                <a:cs typeface="+mj-cs"/>
              </a:rPr>
              <a:t>Do SLIIT students find it challenging to balance their workload?</a:t>
            </a:r>
            <a:endParaRPr lang="en-US" sz="16000" b="1" dirty="0">
              <a:solidFill>
                <a:srgbClr val="FFFFFF"/>
              </a:solidFill>
              <a:effectLst>
                <a:outerShdw blurRad="38100" dist="38100" dir="2700000" algn="tl">
                  <a:srgbClr val="000000">
                    <a:alpha val="43137"/>
                  </a:srgbClr>
                </a:outerShdw>
              </a:effectLst>
              <a:ea typeface="+mj-ea"/>
              <a:cs typeface="+mj-cs"/>
            </a:endParaRPr>
          </a:p>
        </p:txBody>
      </p:sp>
      <p:sp>
        <p:nvSpPr>
          <p:cNvPr id="5" name="Rectangle 4">
            <a:extLst>
              <a:ext uri="{FF2B5EF4-FFF2-40B4-BE49-F238E27FC236}">
                <a16:creationId xmlns:a16="http://schemas.microsoft.com/office/drawing/2014/main" id="{8B755383-E30F-D4A2-3D14-24490B4B6784}"/>
              </a:ext>
            </a:extLst>
          </p:cNvPr>
          <p:cNvSpPr/>
          <p:nvPr/>
        </p:nvSpPr>
        <p:spPr>
          <a:xfrm>
            <a:off x="-860478" y="-3526413"/>
            <a:ext cx="14327438" cy="2903358"/>
          </a:xfrm>
          <a:prstGeom prst="rect">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C3823CB-EF19-DAB2-A2E1-D5853A32E577}"/>
              </a:ext>
            </a:extLst>
          </p:cNvPr>
          <p:cNvSpPr>
            <a:spLocks noGrp="1"/>
          </p:cNvSpPr>
          <p:nvPr>
            <p:ph type="sldNum" sz="quarter" idx="12"/>
          </p:nvPr>
        </p:nvSpPr>
        <p:spPr/>
        <p:txBody>
          <a:bodyPr/>
          <a:lstStyle/>
          <a:p>
            <a:fld id="{9F1B8A69-6888-4D60-9020-14D5E0D2F732}" type="slidenum">
              <a:rPr lang="en-US" smtClean="0"/>
              <a:t>9</a:t>
            </a:fld>
            <a:endParaRPr lang="en-US"/>
          </a:p>
        </p:txBody>
      </p:sp>
      <mc:AlternateContent xmlns:mc="http://schemas.openxmlformats.org/markup-compatibility/2006">
        <mc:Choice xmlns:am3d="http://schemas.microsoft.com/office/drawing/2017/model3d" Requires="am3d">
          <p:graphicFrame>
            <p:nvGraphicFramePr>
              <p:cNvPr id="6" name="3D Model 5" descr="Red Question mark">
                <a:extLst>
                  <a:ext uri="{FF2B5EF4-FFF2-40B4-BE49-F238E27FC236}">
                    <a16:creationId xmlns:a16="http://schemas.microsoft.com/office/drawing/2014/main" id="{1A9884FB-67E6-8438-22D5-F729D1CC9190}"/>
                  </a:ext>
                </a:extLst>
              </p:cNvPr>
              <p:cNvGraphicFramePr>
                <a:graphicFrameLocks noChangeAspect="1"/>
              </p:cNvGraphicFramePr>
              <p:nvPr>
                <p:extLst>
                  <p:ext uri="{D42A27DB-BD31-4B8C-83A1-F6EECF244321}">
                    <p14:modId xmlns:p14="http://schemas.microsoft.com/office/powerpoint/2010/main" val="3295868670"/>
                  </p:ext>
                </p:extLst>
              </p:nvPr>
            </p:nvGraphicFramePr>
            <p:xfrm>
              <a:off x="4872705" y="4163106"/>
              <a:ext cx="1569702" cy="2540126"/>
            </p:xfrm>
            <a:graphic>
              <a:graphicData uri="http://schemas.microsoft.com/office/drawing/2017/model3d">
                <am3d:model3d r:embed="rId3">
                  <am3d:spPr>
                    <a:xfrm>
                      <a:off x="0" y="0"/>
                      <a:ext cx="1569702" cy="2540126"/>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257095" ay="217985" az="16323"/>
                    <am3d:postTrans dx="0" dy="0" dz="0"/>
                  </am3d:trans>
                  <am3d:raster rName="Office3DRenderer" rVer="16.0.8326">
                    <am3d:blip r:embed="rId4"/>
                  </am3d:raster>
                  <am3d:objViewport viewportSz="30723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Red Question mark">
                <a:extLst>
                  <a:ext uri="{FF2B5EF4-FFF2-40B4-BE49-F238E27FC236}">
                    <a16:creationId xmlns:a16="http://schemas.microsoft.com/office/drawing/2014/main" id="{1A9884FB-67E6-8438-22D5-F729D1CC9190}"/>
                  </a:ext>
                </a:extLst>
              </p:cNvPr>
              <p:cNvPicPr>
                <a:picLocks noGrp="1" noRot="1" noChangeAspect="1" noMove="1" noResize="1" noEditPoints="1" noAdjustHandles="1" noChangeArrowheads="1" noChangeShapeType="1" noCrop="1"/>
              </p:cNvPicPr>
              <p:nvPr/>
            </p:nvPicPr>
            <p:blipFill>
              <a:blip r:embed="rId4"/>
              <a:stretch>
                <a:fillRect/>
              </a:stretch>
            </p:blipFill>
            <p:spPr>
              <a:xfrm>
                <a:off x="4872705" y="4163106"/>
                <a:ext cx="1569702" cy="2540126"/>
              </a:xfrm>
              <a:prstGeom prst="rect">
                <a:avLst/>
              </a:prstGeom>
            </p:spPr>
          </p:pic>
        </mc:Fallback>
      </mc:AlternateContent>
    </p:spTree>
    <p:extLst>
      <p:ext uri="{BB962C8B-B14F-4D97-AF65-F5344CB8AC3E}">
        <p14:creationId xmlns:p14="http://schemas.microsoft.com/office/powerpoint/2010/main" val="190148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additive="sum">
                                        <p:cTn id="8" dur="1000" fill="hold"/>
                                        <p:tgtEl>
                                          <p:spTgt spid="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451</TotalTime>
  <Words>648</Words>
  <Application>Microsoft Office PowerPoint</Application>
  <PresentationFormat>Widescreen</PresentationFormat>
  <Paragraphs>141</Paragraphs>
  <Slides>28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Amasis MT Pro Black</vt:lpstr>
      <vt:lpstr>Aptos</vt:lpstr>
      <vt:lpstr>Aptos Display</vt:lpstr>
      <vt:lpstr>Arial</vt:lpstr>
      <vt:lpstr>Calibri</vt:lpstr>
      <vt:lpstr>Times New Roman</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Dinudi Haputhanthrie</dc:creator>
  <cp:lastModifiedBy>HAPUTHANTHRI D D it23166110</cp:lastModifiedBy>
  <cp:revision>29</cp:revision>
  <dcterms:created xsi:type="dcterms:W3CDTF">2024-05-04T14:11:09Z</dcterms:created>
  <dcterms:modified xsi:type="dcterms:W3CDTF">2024-05-05T11:46:12Z</dcterms:modified>
</cp:coreProperties>
</file>